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media/image28.svg" ContentType="image/svg+xml"/>
  <Override PartName="/ppt/media/image3.svg" ContentType="image/svg+xml"/>
  <Override PartName="/ppt/media/image30.svg" ContentType="image/svg+xml"/>
  <Override PartName="/ppt/media/image35.svg" ContentType="image/svg+xml"/>
  <Override PartName="/ppt/media/image37.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handoutMasterIdLst>
    <p:handoutMasterId r:id="rId26"/>
  </p:handoutMasterIdLst>
  <p:sldIdLst>
    <p:sldId id="256" r:id="rId3"/>
    <p:sldId id="257" r:id="rId4"/>
    <p:sldId id="336" r:id="rId5"/>
    <p:sldId id="377" r:id="rId6"/>
    <p:sldId id="378" r:id="rId7"/>
    <p:sldId id="379" r:id="rId8"/>
    <p:sldId id="380" r:id="rId9"/>
    <p:sldId id="381" r:id="rId10"/>
    <p:sldId id="382" r:id="rId11"/>
    <p:sldId id="383" r:id="rId12"/>
    <p:sldId id="385" r:id="rId13"/>
    <p:sldId id="387" r:id="rId14"/>
    <p:sldId id="396" r:id="rId15"/>
    <p:sldId id="397" r:id="rId16"/>
    <p:sldId id="398" r:id="rId18"/>
    <p:sldId id="399" r:id="rId19"/>
    <p:sldId id="393" r:id="rId20"/>
    <p:sldId id="406" r:id="rId21"/>
    <p:sldId id="391" r:id="rId22"/>
    <p:sldId id="277" r:id="rId23"/>
    <p:sldId id="278" r:id="rId24"/>
    <p:sldId id="411" r:id="rId25"/>
  </p:sldIdLst>
  <p:sldSz cx="18288000" cy="10287000"/>
  <p:notesSz cx="6858000" cy="9144000"/>
  <p:embeddedFontLst>
    <p:embeddedFont>
      <p:font typeface="Calibri" panose="020F0502020204030204" charset="0"/>
      <p:regular r:id="rId30"/>
      <p:bold r:id="rId31"/>
      <p:italic r:id="rId32"/>
      <p:boldItalic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7" userDrawn="1">
          <p15:clr>
            <a:srgbClr val="A4A3A4"/>
          </p15:clr>
        </p15:guide>
        <p15:guide id="2" pos="29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DF8"/>
    <a:srgbClr val="6C63E5"/>
    <a:srgbClr val="CC59A2"/>
    <a:srgbClr val="4E3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017"/>
        <p:guide pos="298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21.xml"/><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Users/lacey/Desktop/&#32654;&#22269;Q3&#25968;&#25454;&#27036;&#21333;.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Users/lacey/Desktop/&#32654;&#22269;Q3&#25968;&#25454;&#27036;&#21333;.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Users/lacey/Desktop/&#32654;&#22269;Q3&#25968;&#25454;&#27036;&#2133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[美国Q3数据榜单.xlsx]Sheet3!$F$21</c:f>
              <c:strCache>
                <c:ptCount val="1"/>
                <c:pt idx="0">
                  <c:v>小店数量</c:v>
                </c:pt>
              </c:strCache>
            </c:strRef>
          </c:tx>
          <c:spPr>
            <a:solidFill>
              <a:srgbClr val="5F5DF8"/>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4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[美国Q3数据榜单.xlsx]Sheet3!$E$22:$E$24</c:f>
              <c:strCache>
                <c:ptCount val="3"/>
                <c:pt idx="0">
                  <c:v>7月</c:v>
                </c:pt>
                <c:pt idx="1">
                  <c:v>8月</c:v>
                </c:pt>
                <c:pt idx="2">
                  <c:v>9月</c:v>
                </c:pt>
              </c:strCache>
            </c:strRef>
          </c:cat>
          <c:val>
            <c:numRef>
              <c:f>[美国Q3数据榜单.xlsx]Sheet3!$F$22:$F$24</c:f>
              <c:numCache>
                <c:formatCode>General</c:formatCode>
                <c:ptCount val="3"/>
                <c:pt idx="0">
                  <c:v>5000</c:v>
                </c:pt>
                <c:pt idx="1">
                  <c:v>10000</c:v>
                </c:pt>
                <c:pt idx="2">
                  <c:v>18000</c:v>
                </c:pt>
              </c:numCache>
            </c:numRef>
          </c:val>
        </c:ser>
        <c:dLbls>
          <c:showLegendKey val="0"/>
          <c:showVal val="1"/>
          <c:showCatName val="0"/>
          <c:showSerName val="0"/>
          <c:showPercent val="0"/>
          <c:showBubbleSize val="0"/>
        </c:dLbls>
        <c:gapWidth val="219"/>
        <c:overlap val="-27"/>
        <c:axId val="304467355"/>
        <c:axId val="707548450"/>
      </c:barChart>
      <c:catAx>
        <c:axId val="30446735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707548450"/>
        <c:crosses val="autoZero"/>
        <c:auto val="1"/>
        <c:lblAlgn val="ctr"/>
        <c:lblOffset val="100"/>
        <c:noMultiLvlLbl val="0"/>
      </c:catAx>
      <c:valAx>
        <c:axId val="70754845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304467355"/>
        <c:crosses val="autoZero"/>
        <c:crossBetween val="between"/>
      </c:valAx>
      <c:spPr>
        <a:noFill/>
        <a:ln>
          <a:noFill/>
        </a:ln>
        <a:effectLst/>
      </c:spPr>
    </c:plotArea>
    <c:plotVisOnly val="1"/>
    <c:dispBlanksAs val="gap"/>
    <c:showDLblsOverMax val="0"/>
  </c:chart>
  <c:spPr>
    <a:noFill/>
    <a:ln w="9525" cap="flat" cmpd="sng" algn="ctr">
      <a:noFill/>
      <a:prstDash val="solid"/>
      <a:round/>
    </a:ln>
    <a:effectLst/>
  </c:spPr>
  <c:txPr>
    <a:bodyPr/>
    <a:lstStyle/>
    <a:p>
      <a:pPr>
        <a:defRPr lang="zh-CN" sz="14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096559378468"/>
          <c:y val="0.0902288732394366"/>
          <c:w val="0.780022197558269"/>
          <c:h val="0.845598591549296"/>
        </c:manualLayout>
      </c:layout>
      <c:barChart>
        <c:barDir val="col"/>
        <c:grouping val="clustered"/>
        <c:varyColors val="0"/>
        <c:ser>
          <c:idx val="0"/>
          <c:order val="0"/>
          <c:tx>
            <c:strRef>
              <c:f>[美国Q3数据榜单.xlsx]Sheet3!$F$26</c:f>
              <c:strCache>
                <c:ptCount val="1"/>
                <c:pt idx="0">
                  <c:v>当月销售额概数($)</c:v>
                </c:pt>
              </c:strCache>
            </c:strRef>
          </c:tx>
          <c:spPr>
            <a:solidFill>
              <a:srgbClr val="5F5DF8"/>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[美国Q3数据榜单.xlsx]Sheet3!$E$27:$E$29</c:f>
              <c:strCache>
                <c:ptCount val="3"/>
                <c:pt idx="0">
                  <c:v>7月</c:v>
                </c:pt>
                <c:pt idx="1">
                  <c:v>8月</c:v>
                </c:pt>
                <c:pt idx="2">
                  <c:v>9月</c:v>
                </c:pt>
              </c:strCache>
            </c:strRef>
          </c:cat>
          <c:val>
            <c:numRef>
              <c:f>[美国Q3数据榜单.xlsx]Sheet3!$F$27:$F$29</c:f>
              <c:numCache>
                <c:formatCode>"$"#,##0;\-"$"#,##0</c:formatCode>
                <c:ptCount val="3"/>
                <c:pt idx="0">
                  <c:v>27210000</c:v>
                </c:pt>
                <c:pt idx="1">
                  <c:v>68000000</c:v>
                </c:pt>
                <c:pt idx="2">
                  <c:v>100000000</c:v>
                </c:pt>
              </c:numCache>
            </c:numRef>
          </c:val>
        </c:ser>
        <c:dLbls>
          <c:showLegendKey val="0"/>
          <c:showVal val="0"/>
          <c:showCatName val="0"/>
          <c:showSerName val="0"/>
          <c:showPercent val="0"/>
          <c:showBubbleSize val="0"/>
        </c:dLbls>
        <c:gapWidth val="219"/>
        <c:overlap val="-27"/>
        <c:axId val="789050462"/>
        <c:axId val="395188715"/>
      </c:barChart>
      <c:catAx>
        <c:axId val="78905046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395188715"/>
        <c:crosses val="autoZero"/>
        <c:auto val="1"/>
        <c:lblAlgn val="ctr"/>
        <c:lblOffset val="100"/>
        <c:noMultiLvlLbl val="0"/>
      </c:catAx>
      <c:valAx>
        <c:axId val="39518871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quot;$&quot;#,##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78905046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9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7876509871182"/>
          <c:y val="0.0273553719008264"/>
          <c:w val="0.926117578367332"/>
          <c:h val="0.732628099173554"/>
        </c:manualLayout>
      </c:layout>
      <c:barChart>
        <c:barDir val="col"/>
        <c:grouping val="clustered"/>
        <c:varyColors val="0"/>
        <c:ser>
          <c:idx val="0"/>
          <c:order val="0"/>
          <c:tx>
            <c:strRef>
              <c:f>[美国Q3数据榜单.xlsx]Sheet9!$B$1</c:f>
              <c:strCache>
                <c:ptCount val="1"/>
                <c:pt idx="0">
                  <c:v>护理和美容</c:v>
                </c:pt>
              </c:strCache>
            </c:strRef>
          </c:tx>
          <c:spPr>
            <a:solidFill>
              <a:schemeClr val="accent2"/>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[美国Q3数据榜单.xlsx]Sheet9!$B$2:$B$4</c:f>
              <c:numCache>
                <c:formatCode>"$"#,##0;\-"$"#,##0</c:formatCode>
                <c:ptCount val="3"/>
                <c:pt idx="0">
                  <c:v>6013491.44</c:v>
                </c:pt>
                <c:pt idx="1">
                  <c:v>22846570.44</c:v>
                </c:pt>
                <c:pt idx="2">
                  <c:v>34157177.56</c:v>
                </c:pt>
              </c:numCache>
            </c:numRef>
          </c:val>
        </c:ser>
        <c:ser>
          <c:idx val="1"/>
          <c:order val="1"/>
          <c:tx>
            <c:strRef>
              <c:f>[美国Q3数据榜单.xlsx]Sheet9!$C$1</c:f>
              <c:strCache>
                <c:ptCount val="1"/>
                <c:pt idx="0">
                  <c:v>女士服装</c:v>
                </c:pt>
              </c:strCache>
            </c:strRef>
          </c:tx>
          <c:spPr>
            <a:solidFill>
              <a:schemeClr val="accent4"/>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[美国Q3数据榜单.xlsx]Sheet9!$C$2:$C$4</c:f>
              <c:numCache>
                <c:formatCode>"$"#,##0;\-"$"#,##0</c:formatCode>
                <c:ptCount val="3"/>
                <c:pt idx="0">
                  <c:v>6012542.22</c:v>
                </c:pt>
                <c:pt idx="1">
                  <c:v>12580430.8</c:v>
                </c:pt>
                <c:pt idx="2">
                  <c:v>19192582.2</c:v>
                </c:pt>
              </c:numCache>
            </c:numRef>
          </c:val>
        </c:ser>
        <c:ser>
          <c:idx val="2"/>
          <c:order val="2"/>
          <c:tx>
            <c:strRef>
              <c:f>[美国Q3数据榜单.xlsx]Sheet9!$D$1</c:f>
              <c:strCache>
                <c:ptCount val="1"/>
                <c:pt idx="0">
                  <c:v>手机和电子产品</c:v>
                </c:pt>
              </c:strCache>
            </c:strRef>
          </c:tx>
          <c:spPr>
            <a:solidFill>
              <a:schemeClr val="accent6"/>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[美国Q3数据榜单.xlsx]Sheet9!$D$2:$D$4</c:f>
              <c:numCache>
                <c:formatCode>"$"#,##0;\-"$"#,##0</c:formatCode>
                <c:ptCount val="3"/>
                <c:pt idx="0">
                  <c:v>2088655.72</c:v>
                </c:pt>
                <c:pt idx="1">
                  <c:v>4516195.72</c:v>
                </c:pt>
                <c:pt idx="2">
                  <c:v>7246002.29</c:v>
                </c:pt>
              </c:numCache>
            </c:numRef>
          </c:val>
        </c:ser>
        <c:ser>
          <c:idx val="3"/>
          <c:order val="3"/>
          <c:tx>
            <c:strRef>
              <c:f>[美国Q3数据榜单.xlsx]Sheet9!$E$1</c:f>
              <c:strCache>
                <c:ptCount val="1"/>
                <c:pt idx="0">
                  <c:v>收藏</c:v>
                </c:pt>
              </c:strCache>
            </c:strRef>
          </c:tx>
          <c:spPr>
            <a:solidFill>
              <a:schemeClr val="accent2">
                <a:lumMod val="60000"/>
              </a:schemeClr>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[美国Q3数据榜单.xlsx]Sheet9!$E$2:$E$4</c:f>
              <c:numCache>
                <c:formatCode>"$"#,##0;\-"$"#,##0</c:formatCode>
                <c:ptCount val="3"/>
                <c:pt idx="0">
                  <c:v>2022211.15</c:v>
                </c:pt>
                <c:pt idx="1">
                  <c:v>3042386.96</c:v>
                </c:pt>
                <c:pt idx="2">
                  <c:v>7705660.08</c:v>
                </c:pt>
              </c:numCache>
            </c:numRef>
          </c:val>
        </c:ser>
        <c:ser>
          <c:idx val="4"/>
          <c:order val="4"/>
          <c:tx>
            <c:strRef>
              <c:f>[美国Q3数据榜单.xlsx]Sheet9!$F$1</c:f>
              <c:strCache>
                <c:ptCount val="1"/>
                <c:pt idx="0">
                  <c:v>厨房用具</c:v>
                </c:pt>
              </c:strCache>
            </c:strRef>
          </c:tx>
          <c:spPr>
            <a:solidFill>
              <a:schemeClr val="accent4">
                <a:lumMod val="60000"/>
              </a:schemeClr>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[美国Q3数据榜单.xlsx]Sheet9!$F$2:$F$4</c:f>
              <c:numCache>
                <c:formatCode>"$"#,##0;\-"$"#,##0</c:formatCode>
                <c:ptCount val="3"/>
                <c:pt idx="0">
                  <c:v>2275611.43</c:v>
                </c:pt>
                <c:pt idx="1">
                  <c:v>3492519.23</c:v>
                </c:pt>
                <c:pt idx="2">
                  <c:v>5911643.6</c:v>
                </c:pt>
              </c:numCache>
            </c:numRef>
          </c:val>
        </c:ser>
        <c:ser>
          <c:idx val="5"/>
          <c:order val="5"/>
          <c:tx>
            <c:strRef>
              <c:f>[美国Q3数据榜单.xlsx]Sheet9!$G$1</c:f>
              <c:strCache>
                <c:ptCount val="1"/>
                <c:pt idx="0">
                  <c:v>家居用品</c:v>
                </c:pt>
              </c:strCache>
            </c:strRef>
          </c:tx>
          <c:spPr>
            <a:solidFill>
              <a:schemeClr val="accent6">
                <a:lumMod val="60000"/>
              </a:schemeClr>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[美国Q3数据榜单.xlsx]Sheet9!$G$2:$G$4</c:f>
              <c:numCache>
                <c:formatCode>"$"#,##0;\-"$"#,##0</c:formatCode>
                <c:ptCount val="3"/>
                <c:pt idx="0">
                  <c:v>1413857.56</c:v>
                </c:pt>
                <c:pt idx="1">
                  <c:v>2537985.81</c:v>
                </c:pt>
                <c:pt idx="2">
                  <c:v>4666589.14</c:v>
                </c:pt>
              </c:numCache>
            </c:numRef>
          </c:val>
        </c:ser>
        <c:ser>
          <c:idx val="6"/>
          <c:order val="6"/>
          <c:tx>
            <c:strRef>
              <c:f>[美国Q3数据榜单.xlsx]Sheet9!$H$1</c:f>
              <c:strCache>
                <c:ptCount val="1"/>
                <c:pt idx="0">
                  <c:v>时尚配饰</c:v>
                </c:pt>
              </c:strCache>
            </c:strRef>
          </c:tx>
          <c:spPr>
            <a:solidFill>
              <a:schemeClr val="accent2">
                <a:lumMod val="80000"/>
                <a:lumOff val="20000"/>
              </a:schemeClr>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[美国Q3数据榜单.xlsx]Sheet9!$H$2:$H$4</c:f>
              <c:numCache>
                <c:formatCode>"$"#,##0;\-"$"#,##0</c:formatCode>
                <c:ptCount val="3"/>
                <c:pt idx="0">
                  <c:v>1028929.94</c:v>
                </c:pt>
                <c:pt idx="1">
                  <c:v>3301947.84</c:v>
                </c:pt>
                <c:pt idx="2">
                  <c:v>3930853.03</c:v>
                </c:pt>
              </c:numCache>
            </c:numRef>
          </c:val>
        </c:ser>
        <c:ser>
          <c:idx val="7"/>
          <c:order val="7"/>
          <c:tx>
            <c:strRef>
              <c:f>[美国Q3数据榜单.xlsx]Sheet9!$I$1</c:f>
              <c:strCache>
                <c:ptCount val="1"/>
                <c:pt idx="0">
                  <c:v>男士服装</c:v>
                </c:pt>
              </c:strCache>
            </c:strRef>
          </c:tx>
          <c:spPr>
            <a:solidFill>
              <a:schemeClr val="accent4">
                <a:lumMod val="80000"/>
                <a:lumOff val="20000"/>
              </a:schemeClr>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[美国Q3数据榜单.xlsx]Sheet9!$I$2:$I$4</c:f>
              <c:numCache>
                <c:formatCode>"$"#,##0;\-"$"#,##0</c:formatCode>
                <c:ptCount val="3"/>
                <c:pt idx="0">
                  <c:v>394562.28</c:v>
                </c:pt>
                <c:pt idx="1">
                  <c:v>3210227.88</c:v>
                </c:pt>
                <c:pt idx="2">
                  <c:v>4192455.37</c:v>
                </c:pt>
              </c:numCache>
            </c:numRef>
          </c:val>
        </c:ser>
        <c:ser>
          <c:idx val="8"/>
          <c:order val="8"/>
          <c:tx>
            <c:strRef>
              <c:f>[美国Q3数据榜单.xlsx]Sheet9!$J$1</c:f>
              <c:strCache>
                <c:ptCount val="1"/>
                <c:pt idx="0">
                  <c:v>运动和户外</c:v>
                </c:pt>
              </c:strCache>
            </c:strRef>
          </c:tx>
          <c:spPr>
            <a:solidFill>
              <a:schemeClr val="accent6">
                <a:lumMod val="80000"/>
                <a:lumOff val="20000"/>
              </a:schemeClr>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[美国Q3数据榜单.xlsx]Sheet9!$J$2:$J$4</c:f>
              <c:numCache>
                <c:formatCode>"$"#,##0;\-"$"#,##0</c:formatCode>
                <c:ptCount val="3"/>
                <c:pt idx="0">
                  <c:v>846056.86</c:v>
                </c:pt>
                <c:pt idx="1">
                  <c:v>2575648.37</c:v>
                </c:pt>
                <c:pt idx="2">
                  <c:v>4362650.22</c:v>
                </c:pt>
              </c:numCache>
            </c:numRef>
          </c:val>
        </c:ser>
        <c:ser>
          <c:idx val="9"/>
          <c:order val="9"/>
          <c:tx>
            <c:strRef>
              <c:f>[美国Q3数据榜单.xlsx]Sheet9!$K$1</c:f>
              <c:strCache>
                <c:ptCount val="1"/>
                <c:pt idx="0">
                  <c:v>食品与饮料</c:v>
                </c:pt>
              </c:strCache>
            </c:strRef>
          </c:tx>
          <c:spPr>
            <a:solidFill>
              <a:schemeClr val="accent2">
                <a:lumMod val="80000"/>
              </a:schemeClr>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[美国Q3数据榜单.xlsx]Sheet9!$K$2:$K$4</c:f>
              <c:numCache>
                <c:formatCode>"$"#,##0;\-"$"#,##0</c:formatCode>
                <c:ptCount val="3"/>
                <c:pt idx="0">
                  <c:v>1130165.87</c:v>
                </c:pt>
                <c:pt idx="1">
                  <c:v>3323645.32</c:v>
                </c:pt>
                <c:pt idx="2">
                  <c:v>2828426.78</c:v>
                </c:pt>
              </c:numCache>
            </c:numRef>
          </c:val>
        </c:ser>
        <c:ser>
          <c:idx val="10"/>
          <c:order val="10"/>
          <c:tx>
            <c:strRef>
              <c:f>[美国Q3数据榜单.xlsx]Sheet9!$L$1</c:f>
              <c:strCache>
                <c:ptCount val="1"/>
                <c:pt idx="0">
                  <c:v>计算机与办公设备</c:v>
                </c:pt>
              </c:strCache>
            </c:strRef>
          </c:tx>
          <c:spPr>
            <a:solidFill>
              <a:schemeClr val="accent4">
                <a:lumMod val="80000"/>
              </a:schemeClr>
            </a:solidFill>
            <a:ln>
              <a:noFill/>
            </a:ln>
            <a:effectLst/>
          </c:spPr>
          <c:invertIfNegative val="0"/>
          <c:dLbls>
            <c:delete val="1"/>
          </c:dLbls>
          <c:cat>
            <c:strRef>
              <c:f>[美国Q3数据榜单.xlsx]Sheet9!$A$2:$A$4</c:f>
              <c:strCache>
                <c:ptCount val="3"/>
                <c:pt idx="0">
                  <c:v>7月</c:v>
                </c:pt>
                <c:pt idx="1">
                  <c:v>8月</c:v>
                </c:pt>
                <c:pt idx="2">
                  <c:v>9月</c:v>
                </c:pt>
              </c:strCache>
            </c:strRef>
          </c:cat>
          <c:val>
            <c:numRef>
              <c:f>[美国Q3数据榜单.xlsx]Sheet9!$L$2:$L$4</c:f>
              <c:numCache>
                <c:formatCode>"$"#,##0;\-"$"#,##0</c:formatCode>
                <c:ptCount val="3"/>
                <c:pt idx="0">
                  <c:v>651019.51</c:v>
                </c:pt>
                <c:pt idx="1">
                  <c:v>2601455.91</c:v>
                </c:pt>
                <c:pt idx="2">
                  <c:v>3826054.33</c:v>
                </c:pt>
              </c:numCache>
            </c:numRef>
          </c:val>
        </c:ser>
        <c:dLbls>
          <c:showLegendKey val="0"/>
          <c:showVal val="0"/>
          <c:showCatName val="0"/>
          <c:showSerName val="0"/>
          <c:showPercent val="0"/>
          <c:showBubbleSize val="0"/>
        </c:dLbls>
        <c:gapWidth val="150"/>
        <c:overlap val="0"/>
        <c:axId val="901266188"/>
        <c:axId val="959041485"/>
      </c:barChart>
      <c:catAx>
        <c:axId val="90126618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28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959041485"/>
        <c:crosses val="autoZero"/>
        <c:auto val="1"/>
        <c:lblAlgn val="ctr"/>
        <c:lblOffset val="100"/>
        <c:noMultiLvlLbl val="0"/>
      </c:catAx>
      <c:valAx>
        <c:axId val="959041485"/>
        <c:scaling>
          <c:orientation val="minMax"/>
        </c:scaling>
        <c:delete val="0"/>
        <c:axPos val="l"/>
        <c:majorGridlines>
          <c:spPr>
            <a:ln w="9525" cap="flat" cmpd="sng" algn="ctr">
              <a:solidFill>
                <a:schemeClr val="tx1">
                  <a:lumMod val="15000"/>
                  <a:lumOff val="85000"/>
                </a:schemeClr>
              </a:solidFill>
              <a:round/>
            </a:ln>
            <a:effectLst/>
          </c:spPr>
        </c:majorGridlines>
        <c:numFmt formatCode="&quot;$&quot;#,##0;\-&quot;$&quot;#,##0" sourceLinked="1"/>
        <c:majorTickMark val="none"/>
        <c:minorTickMark val="none"/>
        <c:tickLblPos val="nextTo"/>
        <c:spPr>
          <a:noFill/>
          <a:ln>
            <a:no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901266188"/>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4"/>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5"/>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6"/>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7"/>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8"/>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9"/>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0"/>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0898989161770609"/>
          <c:y val="0.867438016528926"/>
        </c:manualLayout>
      </c:layout>
      <c:overlay val="0"/>
      <c:spPr>
        <a:noFill/>
        <a:ln>
          <a:noFill/>
        </a:ln>
        <a:effectLst/>
      </c:spPr>
      <c:txPr>
        <a:bodyPr rot="0" spcFirstLastPara="0" vertOverflow="ellipsis" vert="horz" wrap="square" anchor="ctr" anchorCtr="1"/>
        <a:lstStyle/>
        <a:p>
          <a:pPr>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noFill/>
    <a:ln w="9525" cap="flat" cmpd="sng" algn="ctr">
      <a:noFill/>
      <a:round/>
    </a:ln>
    <a:effectLst/>
  </c:spPr>
  <c:txPr>
    <a:bodyPr/>
    <a:lstStyle/>
    <a:p>
      <a:pPr>
        <a:defRPr lang="zh-CN" sz="28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3" Type="http://schemas.openxmlformats.org/officeDocument/2006/relationships/image" Target="../media/image3.svg"/><Relationship Id="rId2" Type="http://schemas.openxmlformats.org/officeDocument/2006/relationships/image" Target="../media/image2.png"/><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xml"/><Relationship Id="rId3" Type="http://schemas.openxmlformats.org/officeDocument/2006/relationships/image" Target="../media/image9.png"/><Relationship Id="rId2" Type="http://schemas.openxmlformats.org/officeDocument/2006/relationships/tags" Target="../tags/tag13.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6.xml"/><Relationship Id="rId3" Type="http://schemas.openxmlformats.org/officeDocument/2006/relationships/image" Target="../media/image9.png"/><Relationship Id="rId2" Type="http://schemas.openxmlformats.org/officeDocument/2006/relationships/tags" Target="../tags/tag15.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tags" Target="../tags/tag17.xml"/><Relationship Id="rId2" Type="http://schemas.openxmlformats.org/officeDocument/2006/relationships/image" Target="../media/image9.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tags" Target="../tags/tag18.xml"/><Relationship Id="rId2" Type="http://schemas.openxmlformats.org/officeDocument/2006/relationships/image" Target="../media/image9.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mp.weixin.qq.com/s/h3NuFnzTJz1CKrVgC87LPg" TargetMode="External"/><Relationship Id="rId4" Type="http://schemas.openxmlformats.org/officeDocument/2006/relationships/image" Target="../media/image28.sv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tags" Target="../tags/tag1.xml"/><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image" Target="../media/image10.jpeg"/></Relationships>
</file>

<file path=ppt/slides/_rels/slide20.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35.svg"/><Relationship Id="rId7" Type="http://schemas.openxmlformats.org/officeDocument/2006/relationships/image" Target="../media/image34.png"/><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svg"/><Relationship Id="rId2" Type="http://schemas.openxmlformats.org/officeDocument/2006/relationships/image" Target="../media/image29.png"/><Relationship Id="rId11" Type="http://schemas.openxmlformats.org/officeDocument/2006/relationships/slideLayout" Target="../slideLayouts/slideLayout7.xml"/><Relationship Id="rId10" Type="http://schemas.openxmlformats.org/officeDocument/2006/relationships/tags" Target="../tags/tag19.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38.png"/><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jpeg"/><Relationship Id="rId5" Type="http://schemas.openxmlformats.org/officeDocument/2006/relationships/image" Target="../media/image9.png"/><Relationship Id="rId4" Type="http://schemas.openxmlformats.org/officeDocument/2006/relationships/image" Target="../media/image40.jpe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39.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tags" Target="../tags/tag2.xml"/><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xml"/><Relationship Id="rId4" Type="http://schemas.openxmlformats.org/officeDocument/2006/relationships/image" Target="../media/image9.png"/><Relationship Id="rId3" Type="http://schemas.openxmlformats.org/officeDocument/2006/relationships/image" Target="../media/image14.png"/><Relationship Id="rId2" Type="http://schemas.openxmlformats.org/officeDocument/2006/relationships/chart" Target="../charts/chart2.xml"/><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chart" Target="../charts/chart3.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9.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9.pn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9.pn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2.xml"/><Relationship Id="rId3" Type="http://schemas.openxmlformats.org/officeDocument/2006/relationships/image" Target="../media/image9.png"/><Relationship Id="rId2" Type="http://schemas.openxmlformats.org/officeDocument/2006/relationships/tags" Target="../tags/tag11.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3"/>
          <p:cNvSpPr/>
          <p:nvPr/>
        </p:nvSpPr>
        <p:spPr>
          <a:xfrm>
            <a:off x="8915400" y="1409695"/>
            <a:ext cx="7792387" cy="7792354"/>
          </a:xfrm>
          <a:custGeom>
            <a:avLst/>
            <a:gdLst/>
            <a:ahLst/>
            <a:cxnLst/>
            <a:rect l="l" t="t" r="r" b="b"/>
            <a:pathLst>
              <a:path w="6350026" h="6350000">
                <a:moveTo>
                  <a:pt x="0" y="0"/>
                </a:moveTo>
                <a:lnTo>
                  <a:pt x="6350026" y="0"/>
                </a:lnTo>
                <a:lnTo>
                  <a:pt x="6350026" y="6350000"/>
                </a:lnTo>
                <a:lnTo>
                  <a:pt x="0" y="6350000"/>
                </a:lnTo>
                <a:close/>
              </a:path>
            </a:pathLst>
          </a:custGeom>
          <a:blipFill>
            <a:blip r:embed="rId1"/>
            <a:stretch>
              <a:fillRect l="-26585" r="-6747"/>
            </a:stretch>
          </a:blipFill>
        </p:spPr>
      </p:sp>
      <p:sp>
        <p:nvSpPr>
          <p:cNvPr id="4" name="Freeform 4"/>
          <p:cNvSpPr/>
          <p:nvPr/>
        </p:nvSpPr>
        <p:spPr>
          <a:xfrm>
            <a:off x="1173882" y="6615448"/>
            <a:ext cx="2853853" cy="531530"/>
          </a:xfrm>
          <a:custGeom>
            <a:avLst/>
            <a:gdLst/>
            <a:ahLst/>
            <a:cxnLst/>
            <a:rect l="l" t="t" r="r" b="b"/>
            <a:pathLst>
              <a:path w="2853853" h="531530">
                <a:moveTo>
                  <a:pt x="0" y="0"/>
                </a:moveTo>
                <a:lnTo>
                  <a:pt x="2853853" y="0"/>
                </a:lnTo>
                <a:lnTo>
                  <a:pt x="2853853" y="531531"/>
                </a:lnTo>
                <a:lnTo>
                  <a:pt x="0" y="5315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7452760" y="589884"/>
            <a:ext cx="441513" cy="441513"/>
          </a:xfrm>
          <a:custGeom>
            <a:avLst/>
            <a:gdLst/>
            <a:ahLst/>
            <a:cxnLst/>
            <a:rect l="l" t="t" r="r" b="b"/>
            <a:pathLst>
              <a:path w="441513" h="441513">
                <a:moveTo>
                  <a:pt x="0" y="0"/>
                </a:moveTo>
                <a:lnTo>
                  <a:pt x="441513" y="0"/>
                </a:lnTo>
                <a:lnTo>
                  <a:pt x="441513" y="441513"/>
                </a:lnTo>
                <a:lnTo>
                  <a:pt x="0" y="4415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7355224">
            <a:off x="12928209" y="7930275"/>
            <a:ext cx="9490616" cy="8440716"/>
          </a:xfrm>
          <a:custGeom>
            <a:avLst/>
            <a:gdLst/>
            <a:ahLst/>
            <a:cxnLst/>
            <a:rect l="l" t="t" r="r" b="b"/>
            <a:pathLst>
              <a:path w="9490616" h="8440716">
                <a:moveTo>
                  <a:pt x="0" y="0"/>
                </a:moveTo>
                <a:lnTo>
                  <a:pt x="9490615" y="0"/>
                </a:lnTo>
                <a:lnTo>
                  <a:pt x="9490615" y="8440716"/>
                </a:lnTo>
                <a:lnTo>
                  <a:pt x="0" y="8440716"/>
                </a:lnTo>
                <a:lnTo>
                  <a:pt x="0" y="0"/>
                </a:lnTo>
                <a:close/>
              </a:path>
            </a:pathLst>
          </a:custGeom>
          <a:blipFill>
            <a:blip r:embed="rId6"/>
            <a:stretch>
              <a:fillRect/>
            </a:stretch>
          </a:blipFill>
        </p:spPr>
      </p:sp>
      <p:sp>
        <p:nvSpPr>
          <p:cNvPr id="7" name="Freeform 7"/>
          <p:cNvSpPr/>
          <p:nvPr/>
        </p:nvSpPr>
        <p:spPr>
          <a:xfrm>
            <a:off x="-5680550" y="-5814727"/>
            <a:ext cx="8281358" cy="8229600"/>
          </a:xfrm>
          <a:custGeom>
            <a:avLst/>
            <a:gdLst/>
            <a:ahLst/>
            <a:cxnLst/>
            <a:rect l="l" t="t" r="r" b="b"/>
            <a:pathLst>
              <a:path w="8281358" h="8229600">
                <a:moveTo>
                  <a:pt x="0" y="0"/>
                </a:moveTo>
                <a:lnTo>
                  <a:pt x="8281358" y="0"/>
                </a:lnTo>
                <a:lnTo>
                  <a:pt x="8281358" y="8229600"/>
                </a:lnTo>
                <a:lnTo>
                  <a:pt x="0" y="8229600"/>
                </a:lnTo>
                <a:lnTo>
                  <a:pt x="0" y="0"/>
                </a:lnTo>
                <a:close/>
              </a:path>
            </a:pathLst>
          </a:custGeom>
          <a:blipFill>
            <a:blip r:embed="rId7"/>
            <a:stretch>
              <a:fillRect/>
            </a:stretch>
          </a:blipFill>
        </p:spPr>
      </p:sp>
      <p:sp>
        <p:nvSpPr>
          <p:cNvPr id="10" name="TextBox 10"/>
          <p:cNvSpPr txBox="1"/>
          <p:nvPr/>
        </p:nvSpPr>
        <p:spPr>
          <a:xfrm>
            <a:off x="1139825" y="3314700"/>
            <a:ext cx="7105015" cy="2108200"/>
          </a:xfrm>
          <a:prstGeom prst="rect">
            <a:avLst/>
          </a:prstGeom>
        </p:spPr>
        <p:txBody>
          <a:bodyPr wrap="square" lIns="0" tIns="0" rIns="0" bIns="0" rtlCol="0" anchor="t">
            <a:spAutoFit/>
          </a:bodyPr>
          <a:lstStyle/>
          <a:p>
            <a:pPr>
              <a:lnSpc>
                <a:spcPts val="8220"/>
              </a:lnSpc>
            </a:pPr>
            <a:r>
              <a:rPr sz="6000">
                <a:solidFill>
                  <a:srgbClr val="000000"/>
                </a:solidFill>
                <a:latin typeface="Times New Roman" panose="02020603050405020304" charset="0"/>
                <a:ea typeface="Times New Roman" panose="02020603050405020304" charset="0"/>
                <a:cs typeface="Times New Roman" panose="02020603050405020304" charset="0"/>
              </a:rPr>
              <a:t>TikTok Shop </a:t>
            </a:r>
            <a:endParaRPr sz="6000">
              <a:solidFill>
                <a:srgbClr val="000000"/>
              </a:solidFill>
              <a:latin typeface="Times New Roman" panose="02020603050405020304" charset="0"/>
              <a:ea typeface="Times New Roman" panose="02020603050405020304" charset="0"/>
              <a:cs typeface="Times New Roman" panose="02020603050405020304" charset="0"/>
            </a:endParaRPr>
          </a:p>
          <a:p>
            <a:pPr>
              <a:lnSpc>
                <a:spcPts val="8220"/>
              </a:lnSpc>
            </a:pPr>
            <a:r>
              <a:rPr sz="6000">
                <a:solidFill>
                  <a:srgbClr val="000000"/>
                </a:solidFill>
                <a:latin typeface="Times New Roman" panose="02020603050405020304" charset="0"/>
                <a:ea typeface="Times New Roman" panose="02020603050405020304" charset="0"/>
                <a:cs typeface="Times New Roman" panose="02020603050405020304" charset="0"/>
              </a:rPr>
              <a:t>US Market Report</a:t>
            </a:r>
            <a:endParaRPr sz="6000">
              <a:solidFill>
                <a:srgbClr val="000000"/>
              </a:solidFill>
              <a:latin typeface="Times New Roman" panose="02020603050405020304" charset="0"/>
              <a:ea typeface="Times New Roman" panose="02020603050405020304" charset="0"/>
              <a:cs typeface="Times New Roman" panose="02020603050405020304" charset="0"/>
            </a:endParaRPr>
          </a:p>
        </p:txBody>
      </p:sp>
      <p:sp>
        <p:nvSpPr>
          <p:cNvPr id="16" name="TextBox 10"/>
          <p:cNvSpPr txBox="1"/>
          <p:nvPr/>
        </p:nvSpPr>
        <p:spPr>
          <a:xfrm rot="16200000">
            <a:off x="13272135" y="3301308"/>
            <a:ext cx="8343004" cy="1054100"/>
          </a:xfrm>
          <a:prstGeom prst="rect">
            <a:avLst/>
          </a:prstGeom>
        </p:spPr>
        <p:txBody>
          <a:bodyPr lIns="0" tIns="0" rIns="0" bIns="0" rtlCol="0" anchor="t">
            <a:spAutoFit/>
          </a:bodyPr>
          <a:p>
            <a:pPr>
              <a:lnSpc>
                <a:spcPts val="8220"/>
              </a:lnSpc>
            </a:pPr>
            <a:r>
              <a:rPr lang="en-US" sz="2000">
                <a:solidFill>
                  <a:srgbClr val="000000"/>
                </a:solidFill>
                <a:latin typeface="Times New Roman" panose="02020603050405020304" charset="0"/>
                <a:ea typeface="Times New Roman" panose="02020603050405020304" charset="0"/>
                <a:cs typeface="Times New Roman" panose="02020603050405020304" charset="0"/>
              </a:rPr>
              <a:t>TikTok Shop US Market Report </a:t>
            </a:r>
            <a:r>
              <a:rPr lang="en-US" sz="2000">
                <a:solidFill>
                  <a:srgbClr val="000000"/>
                </a:solidFill>
                <a:latin typeface="Times New Roman" panose="02020603050405020304" charset="0"/>
                <a:ea typeface="Times New Roman" panose="02020603050405020304" charset="0"/>
                <a:cs typeface="Times New Roman" panose="02020603050405020304" charset="0"/>
                <a:sym typeface="+mn-ea"/>
              </a:rPr>
              <a:t>2023 Q3</a:t>
            </a:r>
            <a:endParaRPr lang="en-US" sz="2000">
              <a:solidFill>
                <a:srgbClr val="000000"/>
              </a:solidFill>
              <a:latin typeface="Times New Roman" panose="02020603050405020304" charset="0"/>
              <a:ea typeface="Times New Roman" panose="02020603050405020304" charset="0"/>
              <a:cs typeface="Times New Roman" panose="02020603050405020304" charset="0"/>
            </a:endParaRPr>
          </a:p>
        </p:txBody>
      </p:sp>
      <p:sp>
        <p:nvSpPr>
          <p:cNvPr id="9" name="TextBox 5"/>
          <p:cNvSpPr txBox="1"/>
          <p:nvPr/>
        </p:nvSpPr>
        <p:spPr>
          <a:xfrm>
            <a:off x="1143000" y="5494655"/>
            <a:ext cx="7390765" cy="358775"/>
          </a:xfrm>
          <a:prstGeom prst="rect">
            <a:avLst/>
          </a:prstGeom>
        </p:spPr>
        <p:txBody>
          <a:bodyPr wrap="square" lIns="0" tIns="0" rIns="0" bIns="0" rtlCol="0" anchor="t">
            <a:spAutoFit/>
          </a:bodyPr>
          <a:p>
            <a:pPr algn="just">
              <a:lnSpc>
                <a:spcPts val="2800"/>
              </a:lnSpc>
            </a:pPr>
            <a:r>
              <a:rPr sz="2000" spc="-60">
                <a:solidFill>
                  <a:srgbClr val="000000"/>
                </a:solidFill>
                <a:latin typeface="Times New Roman" panose="02020603050405020304" charset="0"/>
                <a:ea typeface="Times New Roman" panose="02020603050405020304" charset="0"/>
                <a:cs typeface="Times New Roman" panose="02020603050405020304" charset="0"/>
              </a:rPr>
              <a:t>2023 Q3    Statistics time: 2023.7-2023.9</a:t>
            </a:r>
            <a:endParaRPr sz="2000" spc="-60">
              <a:solidFill>
                <a:srgbClr val="000000"/>
              </a:solidFill>
              <a:latin typeface="Times New Roman" panose="02020603050405020304" charset="0"/>
              <a:ea typeface="Times New Roman" panose="02020603050405020304" charset="0"/>
              <a:cs typeface="Times New Roman" panose="02020603050405020304" charset="0"/>
            </a:endParaRPr>
          </a:p>
        </p:txBody>
      </p:sp>
      <p:sp>
        <p:nvSpPr>
          <p:cNvPr id="15" name="TextBox 5"/>
          <p:cNvSpPr txBox="1"/>
          <p:nvPr/>
        </p:nvSpPr>
        <p:spPr>
          <a:xfrm>
            <a:off x="1263015" y="7429500"/>
            <a:ext cx="7390765" cy="676910"/>
          </a:xfrm>
          <a:prstGeom prst="rect">
            <a:avLst/>
          </a:prstGeom>
        </p:spPr>
        <p:txBody>
          <a:bodyPr wrap="square" lIns="0" tIns="0" rIns="0" bIns="0" rtlCol="0" anchor="t">
            <a:spAutoFit/>
          </a:bodyPr>
          <a:p>
            <a:pPr algn="just">
              <a:lnSpc>
                <a:spcPct val="200000"/>
              </a:lnSpc>
            </a:pPr>
            <a:r>
              <a:rPr sz="2200" spc="-60">
                <a:solidFill>
                  <a:srgbClr val="000000"/>
                </a:solidFill>
                <a:latin typeface="Times New Roman" panose="02020603050405020304" charset="0"/>
                <a:ea typeface="Times New Roman" panose="02020603050405020304" charset="0"/>
                <a:cs typeface="Times New Roman" panose="02020603050405020304" charset="0"/>
              </a:rPr>
              <a:t>Lottery: Free monthly membership of EchoTik (limited to 5)</a:t>
            </a:r>
            <a:endParaRPr sz="2200" spc="-60">
              <a:solidFill>
                <a:srgbClr val="000000"/>
              </a:solidFill>
              <a:latin typeface="Times New Roman" panose="02020603050405020304" charset="0"/>
              <a:ea typeface="Times New Roman" panose="02020603050405020304" charset="0"/>
              <a:cs typeface="Times New Roman" panose="02020603050405020304" charset="0"/>
            </a:endParaRPr>
          </a:p>
        </p:txBody>
      </p:sp>
      <p:pic>
        <p:nvPicPr>
          <p:cNvPr id="18" name="图片 17" descr="PNG_画板 1-03"/>
          <p:cNvPicPr>
            <a:picLocks noChangeAspect="1"/>
          </p:cNvPicPr>
          <p:nvPr/>
        </p:nvPicPr>
        <p:blipFill>
          <a:blip r:embed="rId8"/>
          <a:stretch>
            <a:fillRect/>
          </a:stretch>
        </p:blipFill>
        <p:spPr>
          <a:xfrm>
            <a:off x="4343400" y="342900"/>
            <a:ext cx="2572385" cy="2572385"/>
          </a:xfrm>
          <a:prstGeom prst="rect">
            <a:avLst/>
          </a:prstGeom>
        </p:spPr>
      </p:pic>
      <p:pic>
        <p:nvPicPr>
          <p:cNvPr id="2" name="图片 1" descr="屏幕截图 2024-09-03 133747"/>
          <p:cNvPicPr>
            <a:picLocks noChangeAspect="1"/>
          </p:cNvPicPr>
          <p:nvPr/>
        </p:nvPicPr>
        <p:blipFill>
          <a:blip r:embed="rId9"/>
          <a:stretch>
            <a:fillRect/>
          </a:stretch>
        </p:blipFill>
        <p:spPr>
          <a:xfrm>
            <a:off x="1295400" y="1257300"/>
            <a:ext cx="2858770" cy="10598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9" name="TextBox 7"/>
          <p:cNvSpPr txBox="1"/>
          <p:nvPr/>
        </p:nvSpPr>
        <p:spPr>
          <a:xfrm>
            <a:off x="685800" y="876300"/>
            <a:ext cx="16596360" cy="1268095"/>
          </a:xfrm>
          <a:prstGeom prst="rect">
            <a:avLst/>
          </a:prstGeom>
        </p:spPr>
        <p:txBody>
          <a:bodyPr wrap="square" lIns="0" tIns="0" rIns="0" bIns="0" rtlCol="0" anchor="t">
            <a:spAutoFit/>
          </a:bodyPr>
          <a:p>
            <a:pPr>
              <a:lnSpc>
                <a:spcPts val="4945"/>
              </a:lnSpc>
            </a:pPr>
            <a:r>
              <a:rPr sz="2800" b="1">
                <a:latin typeface="Times New Roman" panose="02020603050405020304" charset="0"/>
                <a:ea typeface="Times New Roman" panose="02020603050405020304" charset="0"/>
                <a:cs typeface="Times New Roman" panose="02020603050405020304" charset="0"/>
                <a:sym typeface="+mn-ea"/>
              </a:rPr>
              <a:t>Top 10 shops of women</a:t>
            </a:r>
            <a:r>
              <a:rPr lang="en-US" sz="2800" b="1">
                <a:latin typeface="Times New Roman" panose="02020603050405020304" charset="0"/>
                <a:ea typeface="Times New Roman" panose="02020603050405020304" charset="0"/>
                <a:cs typeface="Times New Roman" panose="02020603050405020304" charset="0"/>
                <a:sym typeface="+mn-ea"/>
              </a:rPr>
              <a:t>swear</a:t>
            </a:r>
            <a:r>
              <a:rPr sz="2800" b="1">
                <a:latin typeface="Times New Roman" panose="02020603050405020304" charset="0"/>
                <a:ea typeface="Times New Roman" panose="02020603050405020304" charset="0"/>
                <a:cs typeface="Times New Roman" panose="02020603050405020304" charset="0"/>
                <a:sym typeface="+mn-ea"/>
              </a:rPr>
              <a:t>: Predominantly featuring small and medium-sized DTC brands and independent designer brands, with basic clothing and plus-size women</a:t>
            </a:r>
            <a:r>
              <a:rPr lang="en-US" sz="2800" b="1">
                <a:latin typeface="Times New Roman" panose="02020603050405020304" charset="0"/>
                <a:ea typeface="Times New Roman" panose="02020603050405020304" charset="0"/>
                <a:cs typeface="Times New Roman" panose="02020603050405020304" charset="0"/>
                <a:sym typeface="+mn-ea"/>
              </a:rPr>
              <a:t>swear</a:t>
            </a:r>
            <a:r>
              <a:rPr sz="2800" b="1">
                <a:latin typeface="Times New Roman" panose="02020603050405020304" charset="0"/>
                <a:ea typeface="Times New Roman" panose="02020603050405020304" charset="0"/>
                <a:cs typeface="Times New Roman" panose="02020603050405020304" charset="0"/>
                <a:sym typeface="+mn-ea"/>
              </a:rPr>
              <a:t> being the best-selling items.  </a:t>
            </a:r>
            <a:r>
              <a:rPr lang="zh-CN" altLang="en-US" sz="2800" b="1">
                <a:latin typeface="Times New Roman" panose="02020603050405020304" charset="0"/>
                <a:ea typeface="Times New Roman" panose="02020603050405020304" charset="0"/>
                <a:cs typeface="Times New Roman" panose="02020603050405020304" charset="0"/>
                <a:sym typeface="+mn-ea"/>
              </a:rPr>
              <a:t> </a:t>
            </a:r>
            <a:endParaRPr lang="zh-CN" altLang="en-US" sz="2800" b="1">
              <a:solidFill>
                <a:schemeClr val="tx1"/>
              </a:solidFill>
              <a:latin typeface="Times New Roman" panose="02020603050405020304" charset="0"/>
              <a:ea typeface="Times New Roman" panose="02020603050405020304" charset="0"/>
              <a:cs typeface="Times New Roman" panose="02020603050405020304" charset="0"/>
              <a:sym typeface="+mn-ea"/>
            </a:endParaRPr>
          </a:p>
        </p:txBody>
      </p:sp>
      <p:graphicFrame>
        <p:nvGraphicFramePr>
          <p:cNvPr id="3" name="表格 2"/>
          <p:cNvGraphicFramePr/>
          <p:nvPr>
            <p:custDataLst>
              <p:tags r:id="rId2"/>
            </p:custDataLst>
          </p:nvPr>
        </p:nvGraphicFramePr>
        <p:xfrm>
          <a:off x="685800" y="2857500"/>
          <a:ext cx="7052945" cy="5090795"/>
        </p:xfrm>
        <a:graphic>
          <a:graphicData uri="http://schemas.openxmlformats.org/drawingml/2006/table">
            <a:tbl>
              <a:tblPr firstRow="1" bandRow="1">
                <a:tableStyleId>{ED083AE6-46FA-4A59-8FB0-9F97EB10719F}</a:tableStyleId>
              </a:tblPr>
              <a:tblGrid>
                <a:gridCol w="944245"/>
                <a:gridCol w="3605530"/>
                <a:gridCol w="2503170"/>
              </a:tblGrid>
              <a:tr h="897255">
                <a:tc>
                  <a:txBody>
                    <a:bodyPr/>
                    <a:p>
                      <a:pPr indent="0" algn="ctr">
                        <a:buNone/>
                      </a:pPr>
                      <a:r>
                        <a:rPr lang="zh-CN" sz="2000">
                          <a:solidFill>
                            <a:schemeClr val="bg1"/>
                          </a:solidFill>
                          <a:latin typeface="Times New Roman" panose="02020603050405020304" charset="0"/>
                          <a:ea typeface="Times New Roman" panose="02020603050405020304" charset="0"/>
                          <a:sym typeface="+mn-ea"/>
                        </a:rPr>
                        <a:t>Rank</a:t>
                      </a:r>
                      <a:endParaRPr lang="zh-CN" altLang="en-US" sz="2000">
                        <a:solidFill>
                          <a:schemeClr val="bg1"/>
                        </a:solidFill>
                        <a:latin typeface="Times New Roman" panose="02020603050405020304" charset="0"/>
                        <a:ea typeface="Times New Roman" panose="02020603050405020304" charset="0"/>
                      </a:endParaRPr>
                    </a:p>
                    <a:p>
                      <a:pPr indent="0" algn="ctr">
                        <a:buNone/>
                      </a:pPr>
                      <a:endParaRPr lang="zh-CN" altLang="en-US"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en-US" altLang="zh-CN" sz="2000">
                          <a:solidFill>
                            <a:schemeClr val="bg1"/>
                          </a:solidFill>
                          <a:latin typeface="Times New Roman" panose="02020603050405020304" charset="0"/>
                          <a:ea typeface="Times New Roman" panose="02020603050405020304" charset="0"/>
                          <a:sym typeface="+mn-ea"/>
                        </a:rPr>
                        <a:t>Shop</a:t>
                      </a:r>
                      <a:endParaRPr lang="en-US" altLang="zh-CN" sz="2000">
                        <a:solidFill>
                          <a:schemeClr val="bg1"/>
                        </a:solidFill>
                        <a:latin typeface="Times New Roman" panose="02020603050405020304" charset="0"/>
                        <a:ea typeface="Times New Roman" panose="02020603050405020304" charset="0"/>
                        <a:sym typeface="+mn-ea"/>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cs typeface="Times New Roman" panose="02020603050405020304" charset="0"/>
                          <a:sym typeface="+mn-ea"/>
                        </a:rPr>
                        <a:t>Approximate 3-month sales figures ($, w means 10k)</a:t>
                      </a:r>
                      <a:endParaRPr lang="zh-CN"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r>
              <a:tr h="423545">
                <a:tc>
                  <a:txBody>
                    <a:bodyPr/>
                    <a:p>
                      <a:pPr indent="0" algn="ctr">
                        <a:buNone/>
                      </a:pPr>
                      <a:r>
                        <a:rPr lang="en-US" sz="2000">
                          <a:latin typeface="Times New Roman" panose="02020603050405020304" charset="0"/>
                          <a:ea typeface="Times New Roman" panose="02020603050405020304" charset="0"/>
                        </a:rPr>
                        <a:t>1</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Freckled Poppy</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750-800w</a:t>
                      </a:r>
                      <a:endParaRPr 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2910">
                <a:tc>
                  <a:txBody>
                    <a:bodyPr/>
                    <a:p>
                      <a:pPr indent="0" algn="ctr">
                        <a:buNone/>
                      </a:pPr>
                      <a:r>
                        <a:rPr lang="en-US" sz="2000">
                          <a:latin typeface="Times New Roman" panose="02020603050405020304" charset="0"/>
                          <a:ea typeface="Times New Roman" panose="02020603050405020304" charset="0"/>
                        </a:rPr>
                        <a:t>2</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Kali Rose Boutique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600-650w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4180">
                <a:tc>
                  <a:txBody>
                    <a:bodyPr/>
                    <a:p>
                      <a:pPr indent="0" algn="ctr">
                        <a:buNone/>
                      </a:pPr>
                      <a:r>
                        <a:rPr lang="en-US" sz="2000">
                          <a:latin typeface="Times New Roman" panose="02020603050405020304" charset="0"/>
                          <a:ea typeface="Times New Roman" panose="02020603050405020304" charset="0"/>
                        </a:rPr>
                        <a:t>3</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Soo Slick.</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200-250w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2275">
                <a:tc>
                  <a:txBody>
                    <a:bodyPr/>
                    <a:p>
                      <a:pPr indent="0" algn="ctr">
                        <a:buNone/>
                      </a:pPr>
                      <a:r>
                        <a:rPr lang="en-US" sz="2000">
                          <a:latin typeface="Times New Roman" panose="02020603050405020304" charset="0"/>
                          <a:ea typeface="Times New Roman" panose="02020603050405020304" charset="0"/>
                        </a:rPr>
                        <a:t>4</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Alexander Jane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solidFill>
                            <a:srgbClr val="000000"/>
                          </a:solidFill>
                          <a:latin typeface="Times New Roman" panose="02020603050405020304" charset="0"/>
                          <a:ea typeface="Times New Roman" panose="02020603050405020304" charset="0"/>
                          <a:sym typeface="+mn-ea"/>
                        </a:rPr>
                        <a:t>200-250w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2910">
                <a:tc>
                  <a:txBody>
                    <a:bodyPr/>
                    <a:p>
                      <a:pPr indent="0" algn="ctr">
                        <a:buNone/>
                      </a:pPr>
                      <a:r>
                        <a:rPr lang="en-US" sz="2000">
                          <a:latin typeface="Times New Roman" panose="02020603050405020304" charset="0"/>
                          <a:ea typeface="Times New Roman" panose="02020603050405020304" charset="0"/>
                        </a:rPr>
                        <a:t>5</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PloppyDollyUS</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150-200w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2910">
                <a:tc>
                  <a:txBody>
                    <a:bodyPr/>
                    <a:p>
                      <a:pPr indent="0" algn="ctr">
                        <a:buNone/>
                      </a:pPr>
                      <a:r>
                        <a:rPr lang="en-US" sz="2000">
                          <a:latin typeface="Times New Roman" panose="02020603050405020304" charset="0"/>
                          <a:ea typeface="Times New Roman" panose="02020603050405020304" charset="0"/>
                        </a:rPr>
                        <a:t>6</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O QQ</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solidFill>
                            <a:srgbClr val="000000"/>
                          </a:solidFill>
                          <a:latin typeface="Times New Roman" panose="02020603050405020304" charset="0"/>
                          <a:ea typeface="Times New Roman" panose="02020603050405020304" charset="0"/>
                          <a:sym typeface="+mn-ea"/>
                        </a:rPr>
                        <a:t>150-200w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2275">
                <a:tc>
                  <a:txBody>
                    <a:bodyPr/>
                    <a:p>
                      <a:pPr indent="0" algn="ctr">
                        <a:buNone/>
                      </a:pPr>
                      <a:r>
                        <a:rPr lang="en-US" sz="2000">
                          <a:latin typeface="Times New Roman" panose="02020603050405020304" charset="0"/>
                          <a:ea typeface="Times New Roman" panose="02020603050405020304" charset="0"/>
                        </a:rPr>
                        <a:t>7</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Willow Boutique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altLang="en-US" sz="2000" b="0">
                          <a:solidFill>
                            <a:srgbClr val="000000"/>
                          </a:solidFill>
                          <a:latin typeface="Times New Roman" panose="02020603050405020304" charset="0"/>
                          <a:ea typeface="Times New Roman" panose="02020603050405020304" charset="0"/>
                        </a:rPr>
                        <a:t>100-150w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386715">
                <a:tc>
                  <a:txBody>
                    <a:bodyPr/>
                    <a:p>
                      <a:pPr indent="0" algn="ctr">
                        <a:buNone/>
                      </a:pPr>
                      <a:r>
                        <a:rPr lang="en-US" sz="2000">
                          <a:latin typeface="Times New Roman" panose="02020603050405020304" charset="0"/>
                          <a:ea typeface="Times New Roman" panose="02020603050405020304" charset="0"/>
                        </a:rPr>
                        <a:t>8</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Emma Lous Boutique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altLang="en-US" sz="2000">
                          <a:solidFill>
                            <a:srgbClr val="000000"/>
                          </a:solidFill>
                          <a:latin typeface="Times New Roman" panose="02020603050405020304" charset="0"/>
                          <a:ea typeface="Times New Roman" panose="02020603050405020304" charset="0"/>
                          <a:sym typeface="+mn-ea"/>
                        </a:rPr>
                        <a:t>100-150w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2910">
                <a:tc>
                  <a:txBody>
                    <a:bodyPr/>
                    <a:p>
                      <a:pPr indent="0" algn="ctr">
                        <a:buNone/>
                      </a:pPr>
                      <a:r>
                        <a:rPr lang="en-US" sz="2000">
                          <a:latin typeface="Times New Roman" panose="02020603050405020304" charset="0"/>
                          <a:ea typeface="Times New Roman" panose="02020603050405020304" charset="0"/>
                        </a:rPr>
                        <a:t>9</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MoCo Boutique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altLang="en-US" sz="2000">
                          <a:solidFill>
                            <a:srgbClr val="000000"/>
                          </a:solidFill>
                          <a:latin typeface="Times New Roman" panose="02020603050405020304" charset="0"/>
                          <a:ea typeface="Times New Roman" panose="02020603050405020304" charset="0"/>
                          <a:sym typeface="+mn-ea"/>
                        </a:rPr>
                        <a:t>100-150w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2910">
                <a:tc>
                  <a:txBody>
                    <a:bodyPr/>
                    <a:p>
                      <a:pPr indent="0" algn="ctr">
                        <a:buNone/>
                      </a:pPr>
                      <a:r>
                        <a:rPr lang="en-US" sz="2000">
                          <a:latin typeface="Times New Roman" panose="02020603050405020304" charset="0"/>
                          <a:ea typeface="Times New Roman" panose="02020603050405020304" charset="0"/>
                        </a:rPr>
                        <a:t>10</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shopshapellx</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50-100w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bl>
          </a:graphicData>
        </a:graphic>
      </p:graphicFrame>
      <p:sp>
        <p:nvSpPr>
          <p:cNvPr id="6" name="TextBox 8"/>
          <p:cNvSpPr txBox="1"/>
          <p:nvPr/>
        </p:nvSpPr>
        <p:spPr>
          <a:xfrm>
            <a:off x="7950835" y="2400300"/>
            <a:ext cx="10079355" cy="5697220"/>
          </a:xfrm>
          <a:prstGeom prst="rect">
            <a:avLst/>
          </a:prstGeom>
          <a:ln>
            <a:noFill/>
          </a:ln>
        </p:spPr>
        <p:txBody>
          <a:bodyPr wrap="square" lIns="0" tIns="0" rIns="0" bIns="0" rtlCol="0" anchor="t" anchorCtr="0">
            <a:noAutofit/>
          </a:bodyPr>
          <a:p>
            <a:pPr indent="0" algn="just">
              <a:lnSpc>
                <a:spcPct val="120000"/>
              </a:lnSpc>
              <a:buFont typeface="Wingdings" panose="05000000000000000000" charset="0"/>
              <a:buNone/>
            </a:pPr>
            <a:r>
              <a:rPr b="1">
                <a:solidFill>
                  <a:srgbClr val="5F5DF8">
                    <a:alpha val="80000"/>
                  </a:srgbClr>
                </a:solidFill>
                <a:latin typeface="Times New Roman" panose="02020603050405020304" charset="0"/>
                <a:ea typeface="Times New Roman" panose="02020603050405020304" charset="0"/>
                <a:cs typeface="Times New Roman" panose="02020603050405020304" charset="0"/>
                <a:sym typeface="+mn-ea"/>
              </a:rPr>
              <a:t>EchoTik insights:</a:t>
            </a:r>
            <a:endParaRPr b="1">
              <a:solidFill>
                <a:srgbClr val="5F5DF8">
                  <a:alpha val="80000"/>
                </a:srgb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20000"/>
              </a:lnSpc>
              <a:buFont typeface="Wingdings" panose="05000000000000000000" charset="0"/>
              <a:buChar char=""/>
            </a:pPr>
            <a:r>
              <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High market share of top shops</a:t>
            </a:r>
            <a:r>
              <a:rPr lang="en-US" altLang="zh-CN"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Two shops have a GMV of over 6 million in three months, showing a significant gap from the GMV of other Top 3-10 shops. Both of these two shops are collection stores of young and middle-aged women's clothing, mainly selling ladies' denim clothing. They have experience in operating independent websites, APPs, and other social media (Facebook, Instagram, etc.).</a:t>
            </a: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20000"/>
              </a:lnSpc>
              <a:buFont typeface="Wingdings" panose="05000000000000000000" charset="0"/>
              <a:buChar char=""/>
            </a:pPr>
            <a:endPar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20000"/>
              </a:lnSpc>
              <a:buFont typeface="Wingdings" panose="05000000000000000000" charset="0"/>
              <a:buChar char=""/>
            </a:pPr>
            <a:r>
              <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Women's clothing shops are mainly local medium-sized brands and independent designer brands</a:t>
            </a:r>
            <a:r>
              <a:rPr lang="en-US" altLang="zh-CN"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From the perspective of shop categories, most of the shops with the highest number of orders in the third quarter in North America are local small and medium-sized brands. Some brand founders are the designers themselves and have experience in operating overseas social media (Facebook/Instagram/Twitter, etc.) and connecting with influencers before operating TikTok shops.</a:t>
            </a: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20000"/>
              </a:lnSpc>
              <a:buFont typeface="Wingdings" panose="05000000000000000000" charset="0"/>
              <a:buChar char=""/>
            </a:pP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20000"/>
              </a:lnSpc>
              <a:buFont typeface="Wingdings" panose="05000000000000000000" charset="0"/>
              <a:buChar char=""/>
            </a:pPr>
            <a:r>
              <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Best-selling products focus on cost performance</a:t>
            </a:r>
            <a:r>
              <a:rPr lang="en-US" altLang="zh-CN"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In terms of product prices, the average price of most of the listed shop products is around $30 - $50, focusing on cost performance. From the perspective of the types of best-selling products, basic clothing and denim clothing are the majority, such as denim trousers, plain strappy tank tops, plain one-piece tops, etc., and the product sizes are complete, which can cover women of all ages and body types.</a:t>
            </a: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20000"/>
              </a:lnSpc>
              <a:buFont typeface="Wingdings" panose="05000000000000000000" charset="0"/>
              <a:buChar char=""/>
            </a:pP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20000"/>
              </a:lnSpc>
              <a:buFont typeface="Wingdings" panose="05000000000000000000" charset="0"/>
              <a:buChar char=""/>
            </a:pPr>
            <a:r>
              <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Medium and large-sized women's clothing is a popular track nowadays</a:t>
            </a:r>
            <a:r>
              <a:rPr lang="en-US" altLang="zh-CN"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Judging from the order situation of women's clothing influencers and phenomenon-level best-selling products such as shaping clothes, in the TikTok US site, the market consumption power of medium and large-sized women's clothing is strong, and sellers can try to layout. </a:t>
            </a: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p:txBody>
      </p:sp>
      <p:pic>
        <p:nvPicPr>
          <p:cNvPr id="5" name="图片 4" descr="屏幕截图 2024-09-03 133747"/>
          <p:cNvPicPr>
            <a:picLocks noChangeAspect="1"/>
          </p:cNvPicPr>
          <p:nvPr/>
        </p:nvPicPr>
        <p:blipFill>
          <a:blip r:embed="rId3"/>
          <a:stretch>
            <a:fillRect/>
          </a:stretch>
        </p:blipFill>
        <p:spPr>
          <a:xfrm>
            <a:off x="16383000" y="82550"/>
            <a:ext cx="1695450" cy="628650"/>
          </a:xfrm>
          <a:prstGeom prst="rect">
            <a:avLst/>
          </a:prstGeom>
        </p:spPr>
      </p:pic>
      <p:sp>
        <p:nvSpPr>
          <p:cNvPr id="7" name="TextBox 11"/>
          <p:cNvSpPr txBox="1"/>
          <p:nvPr>
            <p:custDataLst>
              <p:tags r:id="rId4"/>
            </p:custDataLst>
          </p:nvPr>
        </p:nvSpPr>
        <p:spPr>
          <a:xfrm>
            <a:off x="685800" y="8267700"/>
            <a:ext cx="7673975" cy="397510"/>
          </a:xfrm>
          <a:prstGeom prst="rect">
            <a:avLst/>
          </a:prstGeom>
        </p:spPr>
        <p:txBody>
          <a:bodyPr wrap="square" lIns="0" tIns="0" rIns="0" bIns="0" rtlCol="0" anchor="t">
            <a:noAutofit/>
          </a:bodyPr>
          <a:p>
            <a:pPr algn="l">
              <a:lnSpc>
                <a:spcPct val="100000"/>
              </a:lnSpc>
            </a:pPr>
            <a:r>
              <a:rPr sz="1400">
                <a:solidFill>
                  <a:srgbClr val="000000">
                    <a:alpha val="60000"/>
                  </a:srgbClr>
                </a:solidFill>
                <a:latin typeface="Times New Roman" panose="02020603050405020304" charset="0"/>
                <a:ea typeface="Times New Roman" panose="02020603050405020304" charset="0"/>
              </a:rPr>
              <a:t>*Data source: EchoTik (https://echotik.live).</a:t>
            </a:r>
            <a:endParaRPr sz="1400">
              <a:solidFill>
                <a:srgbClr val="000000">
                  <a:alpha val="60000"/>
                </a:srgbClr>
              </a:solidFill>
              <a:latin typeface="Times New Roman" panose="02020603050405020304" charset="0"/>
              <a:ea typeface="Times New Roman" panose="02020603050405020304" charset="0"/>
            </a:endParaRPr>
          </a:p>
          <a:p>
            <a:pPr algn="l">
              <a:lnSpc>
                <a:spcPct val="100000"/>
              </a:lnSpc>
            </a:pPr>
            <a:r>
              <a:rPr sz="1400">
                <a:solidFill>
                  <a:srgbClr val="000000">
                    <a:alpha val="60000"/>
                  </a:srgbClr>
                </a:solidFill>
                <a:latin typeface="Times New Roman" panose="02020603050405020304" charset="0"/>
                <a:ea typeface="Times New Roman" panose="02020603050405020304" charset="0"/>
              </a:rPr>
              <a:t>Statistical time: From July 1, 2023 to September 30, 2023.</a:t>
            </a:r>
            <a:endParaRPr lang="zh-CN" altLang="en-US" sz="1400">
              <a:solidFill>
                <a:srgbClr val="000000">
                  <a:alpha val="60000"/>
                </a:srgbClr>
              </a:solidFill>
              <a:latin typeface="Times New Roman" panose="02020603050405020304" charset="0"/>
              <a:ea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9" name="TextBox 7"/>
          <p:cNvSpPr txBox="1"/>
          <p:nvPr/>
        </p:nvSpPr>
        <p:spPr>
          <a:xfrm>
            <a:off x="685800" y="876300"/>
            <a:ext cx="16696055" cy="1268095"/>
          </a:xfrm>
          <a:prstGeom prst="rect">
            <a:avLst/>
          </a:prstGeom>
        </p:spPr>
        <p:txBody>
          <a:bodyPr wrap="square" lIns="0" tIns="0" rIns="0" bIns="0" rtlCol="0" anchor="t">
            <a:spAutoFit/>
          </a:bodyPr>
          <a:p>
            <a:pPr>
              <a:lnSpc>
                <a:spcPts val="4945"/>
              </a:lnSpc>
            </a:pPr>
            <a:r>
              <a:rPr sz="2800" b="1">
                <a:latin typeface="Times New Roman" panose="02020603050405020304" charset="0"/>
                <a:ea typeface="Times New Roman" panose="02020603050405020304" charset="0"/>
                <a:cs typeface="Times New Roman" panose="02020603050405020304" charset="0"/>
                <a:sym typeface="+mn-ea"/>
              </a:rPr>
              <a:t>Top 10 shops of mobile phones and electronic products: Novel, unique and entertainment products sell well, and platform stores and supply chain sources are successively entering. </a:t>
            </a:r>
            <a:r>
              <a:rPr sz="3000">
                <a:latin typeface="Times New Roman" panose="02020603050405020304" charset="0"/>
                <a:ea typeface="Times New Roman" panose="02020603050405020304" charset="0"/>
                <a:cs typeface="Times New Roman" panose="02020603050405020304" charset="0"/>
                <a:sym typeface="+mn-ea"/>
              </a:rPr>
              <a:t> </a:t>
            </a:r>
            <a:endParaRPr lang="zh-CN" altLang="en-US" sz="3000">
              <a:solidFill>
                <a:schemeClr val="tx1"/>
              </a:solidFill>
              <a:latin typeface="Times New Roman" panose="02020603050405020304" charset="0"/>
              <a:ea typeface="Times New Roman" panose="02020603050405020304" charset="0"/>
              <a:cs typeface="Times New Roman" panose="02020603050405020304" charset="0"/>
              <a:sym typeface="+mn-ea"/>
            </a:endParaRPr>
          </a:p>
        </p:txBody>
      </p:sp>
      <p:sp>
        <p:nvSpPr>
          <p:cNvPr id="6" name="TextBox 8"/>
          <p:cNvSpPr txBox="1"/>
          <p:nvPr/>
        </p:nvSpPr>
        <p:spPr>
          <a:xfrm>
            <a:off x="7543800" y="2324100"/>
            <a:ext cx="10342880" cy="5697220"/>
          </a:xfrm>
          <a:prstGeom prst="rect">
            <a:avLst/>
          </a:prstGeom>
          <a:ln>
            <a:noFill/>
          </a:ln>
        </p:spPr>
        <p:txBody>
          <a:bodyPr wrap="square" lIns="0" tIns="0" rIns="0" bIns="0" rtlCol="0" anchor="t" anchorCtr="0">
            <a:noAutofit/>
          </a:bodyPr>
          <a:p>
            <a:pPr indent="0" algn="just">
              <a:lnSpc>
                <a:spcPct val="150000"/>
              </a:lnSpc>
              <a:buFont typeface="Wingdings" panose="05000000000000000000" charset="0"/>
              <a:buNone/>
            </a:pPr>
            <a:r>
              <a:rPr b="1">
                <a:solidFill>
                  <a:srgbClr val="5F5DF8">
                    <a:alpha val="80000"/>
                  </a:srgbClr>
                </a:solidFill>
                <a:latin typeface="Times New Roman" panose="02020603050405020304" charset="0"/>
                <a:ea typeface="Times New Roman" panose="02020603050405020304" charset="0"/>
                <a:cs typeface="Times New Roman" panose="02020603050405020304" charset="0"/>
                <a:sym typeface="+mn-ea"/>
              </a:rPr>
              <a:t>EchoTik insights:</a:t>
            </a:r>
            <a:endParaRPr b="1">
              <a:solidFill>
                <a:srgbClr val="5F5DF8">
                  <a:alpha val="80000"/>
                </a:srgbClr>
              </a:solidFill>
              <a:latin typeface="Times New Roman" panose="02020603050405020304" charset="0"/>
              <a:ea typeface="Times New Roman" panose="02020603050405020304" charset="0"/>
              <a:cs typeface="Times New Roman" panose="02020603050405020304" charset="0"/>
              <a:sym typeface="+mn-ea"/>
            </a:endParaRPr>
          </a:p>
          <a:p>
            <a:pPr marL="285750" indent="-285750" algn="just">
              <a:lnSpc>
                <a:spcPct val="150000"/>
              </a:lnSpc>
              <a:buFont typeface="Wingdings" panose="05000000000000000000" charset="0"/>
              <a:buChar char=""/>
            </a:pPr>
            <a:r>
              <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Top shops show a fault-like growth, and surveillance cameras sell well in North America.</a:t>
            </a:r>
            <a:r>
              <a:rPr lang="en-US" altLang="zh-CN"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The sales of the No. 1 shop Wyze in the past three months reached 5 million US dollars, which is about 7 times that of the second place. This is due to the rapid popularity of the store's home surveillance cameras on TikTok, which has led to a significant increase in sales.</a:t>
            </a: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285750" indent="-285750" algn="just">
              <a:lnSpc>
                <a:spcPct val="150000"/>
              </a:lnSpc>
              <a:buFont typeface="Wingdings" panose="05000000000000000000" charset="0"/>
              <a:buChar char=""/>
            </a:pPr>
            <a:r>
              <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Focus on cost performance, and the types of products generating orders are diverse. In addition to standard products, entertainment products have a high conversion rate on TikTok.</a:t>
            </a:r>
            <a:r>
              <a:rPr lang="en-US" altLang="zh-CN"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There are various best-selling varieties, including various entertainment devices such as Bluetooth headphones, speakers, toys, game consoles, microphones, etc.; Durable goods such as mobile phones and game consoles have not yet become mainstream products in the United States, but with the rapid development of TikTok's US s</a:t>
            </a:r>
            <a:r>
              <a:rPr lang="en-US" altLang="zh-CN">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ite</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it is expected that high-priced consumer electronic durable goods will enter the market this year.</a:t>
            </a: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285750" indent="-285750" algn="just">
              <a:lnSpc>
                <a:spcPct val="150000"/>
              </a:lnSpc>
              <a:buFont typeface="Wingdings" panose="05000000000000000000" charset="0"/>
              <a:buChar char=""/>
            </a:pPr>
            <a:r>
              <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The entry of platform stores, big sellers and factory sources may drive the rapid increase in the sales volume and GMV of standard products.</a:t>
            </a:r>
            <a:r>
              <a:rPr lang="en-US" altLang="zh-CN"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With the successive entry of platform parties such as Newegg (ranked 8th), a US e-commerce consumer service website that focuses on the sales of consumer electronics products, big sellers and fully managed factory sources into TikTok Shop's US s</a:t>
            </a:r>
            <a:r>
              <a:rPr lang="en-US" altLang="zh-CN">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ite</a:t>
            </a:r>
            <a:r>
              <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consumer electronics products will usher in a new wave of sales in the US site, and low-priced standard products may have a monopoly on the platform. </a:t>
            </a: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p:txBody>
      </p:sp>
      <p:graphicFrame>
        <p:nvGraphicFramePr>
          <p:cNvPr id="8" name="表格 7"/>
          <p:cNvGraphicFramePr/>
          <p:nvPr>
            <p:custDataLst>
              <p:tags r:id="rId2"/>
            </p:custDataLst>
          </p:nvPr>
        </p:nvGraphicFramePr>
        <p:xfrm>
          <a:off x="685800" y="2708275"/>
          <a:ext cx="6642100" cy="5339080"/>
        </p:xfrm>
        <a:graphic>
          <a:graphicData uri="http://schemas.openxmlformats.org/drawingml/2006/table">
            <a:tbl>
              <a:tblPr firstRow="1" bandRow="1">
                <a:tableStyleId>{ED083AE6-46FA-4A59-8FB0-9F97EB10719F}</a:tableStyleId>
              </a:tblPr>
              <a:tblGrid>
                <a:gridCol w="937895"/>
                <a:gridCol w="3079115"/>
                <a:gridCol w="2625090"/>
              </a:tblGrid>
              <a:tr h="960755">
                <a:tc>
                  <a:txBody>
                    <a:bodyPr/>
                    <a:p>
                      <a:pPr indent="0" algn="ctr">
                        <a:buNone/>
                      </a:pPr>
                      <a:r>
                        <a:rPr lang="zh-CN" sz="2000">
                          <a:solidFill>
                            <a:schemeClr val="bg1"/>
                          </a:solidFill>
                          <a:latin typeface="Times New Roman" panose="02020603050405020304" charset="0"/>
                          <a:ea typeface="Times New Roman" panose="02020603050405020304" charset="0"/>
                          <a:sym typeface="+mn-ea"/>
                        </a:rPr>
                        <a:t>Rank</a:t>
                      </a:r>
                      <a:endParaRPr lang="zh-CN" altLang="en-US"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en-US" altLang="zh-CN" sz="2000">
                          <a:solidFill>
                            <a:schemeClr val="bg1"/>
                          </a:solidFill>
                          <a:latin typeface="Times New Roman" panose="02020603050405020304" charset="0"/>
                          <a:ea typeface="Times New Roman" panose="02020603050405020304" charset="0"/>
                          <a:sym typeface="+mn-ea"/>
                        </a:rPr>
                        <a:t>Shop</a:t>
                      </a:r>
                      <a:endParaRPr lang="en-US" altLang="zh-CN" sz="2000">
                        <a:solidFill>
                          <a:schemeClr val="bg1"/>
                        </a:solidFill>
                        <a:latin typeface="Times New Roman" panose="02020603050405020304" charset="0"/>
                        <a:ea typeface="Times New Roman" panose="02020603050405020304" charset="0"/>
                        <a:sym typeface="+mn-ea"/>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cs typeface="Times New Roman" panose="02020603050405020304" charset="0"/>
                          <a:sym typeface="+mn-ea"/>
                        </a:rPr>
                        <a:t>Approximate 3-month sales figures ($, w means 10k)</a:t>
                      </a:r>
                      <a:endParaRPr lang="zh-CN"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r>
              <a:tr h="441325">
                <a:tc>
                  <a:txBody>
                    <a:bodyPr/>
                    <a:p>
                      <a:pPr indent="0" algn="ctr">
                        <a:buNone/>
                      </a:pPr>
                      <a:r>
                        <a:rPr lang="en-US" sz="2000">
                          <a:latin typeface="Times New Roman" panose="02020603050405020304" charset="0"/>
                          <a:ea typeface="Times New Roman" panose="02020603050405020304" charset="0"/>
                        </a:rPr>
                        <a:t>1</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Wyze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550-600w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41960">
                <a:tc>
                  <a:txBody>
                    <a:bodyPr/>
                    <a:p>
                      <a:pPr indent="0" algn="ctr">
                        <a:buNone/>
                      </a:pPr>
                      <a:r>
                        <a:rPr lang="en-US" sz="2000">
                          <a:latin typeface="Times New Roman" panose="02020603050405020304" charset="0"/>
                          <a:ea typeface="Times New Roman" panose="02020603050405020304" charset="0"/>
                        </a:rPr>
                        <a:t>2</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Goodie Bag</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75-80w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41960">
                <a:tc>
                  <a:txBody>
                    <a:bodyPr/>
                    <a:p>
                      <a:pPr indent="0" algn="ctr">
                        <a:buNone/>
                      </a:pPr>
                      <a:r>
                        <a:rPr lang="en-US" sz="2000">
                          <a:latin typeface="Times New Roman" panose="02020603050405020304" charset="0"/>
                          <a:ea typeface="Times New Roman" panose="02020603050405020304" charset="0"/>
                        </a:rPr>
                        <a:t>3</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ThinkTech</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75-80w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41960">
                <a:tc>
                  <a:txBody>
                    <a:bodyPr/>
                    <a:p>
                      <a:pPr indent="0" algn="ctr">
                        <a:buNone/>
                      </a:pPr>
                      <a:r>
                        <a:rPr lang="en-US" sz="2000">
                          <a:latin typeface="Times New Roman" panose="02020603050405020304" charset="0"/>
                          <a:ea typeface="Times New Roman" panose="02020603050405020304" charset="0"/>
                        </a:rPr>
                        <a:t>4</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FastPushGame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60-65w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40690">
                <a:tc>
                  <a:txBody>
                    <a:bodyPr/>
                    <a:p>
                      <a:pPr indent="0" algn="ctr">
                        <a:buNone/>
                      </a:pPr>
                      <a:r>
                        <a:rPr lang="en-US" sz="2000">
                          <a:latin typeface="Times New Roman" panose="02020603050405020304" charset="0"/>
                          <a:ea typeface="Times New Roman" panose="02020603050405020304" charset="0"/>
                        </a:rPr>
                        <a:t>5</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Snuggle Store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60-65w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41325">
                <a:tc>
                  <a:txBody>
                    <a:bodyPr/>
                    <a:p>
                      <a:pPr indent="0" algn="ctr">
                        <a:buNone/>
                      </a:pPr>
                      <a:r>
                        <a:rPr lang="en-US" sz="2000">
                          <a:latin typeface="Times New Roman" panose="02020603050405020304" charset="0"/>
                          <a:ea typeface="Times New Roman" panose="02020603050405020304" charset="0"/>
                        </a:rPr>
                        <a:t>6</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ApolloBoxUS</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45-50w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41960">
                <a:tc>
                  <a:txBody>
                    <a:bodyPr/>
                    <a:p>
                      <a:pPr indent="0" algn="ctr">
                        <a:buNone/>
                      </a:pPr>
                      <a:r>
                        <a:rPr lang="en-US" sz="2000">
                          <a:latin typeface="Times New Roman" panose="02020603050405020304" charset="0"/>
                          <a:ea typeface="Times New Roman" panose="02020603050405020304" charset="0"/>
                        </a:rPr>
                        <a:t>7</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Anti Boring Gaming</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35-40w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03860">
                <a:tc>
                  <a:txBody>
                    <a:bodyPr/>
                    <a:p>
                      <a:pPr indent="0" algn="ctr">
                        <a:buNone/>
                      </a:pPr>
                      <a:r>
                        <a:rPr lang="en-US" sz="2000">
                          <a:latin typeface="Times New Roman" panose="02020603050405020304" charset="0"/>
                          <a:ea typeface="Times New Roman" panose="02020603050405020304" charset="0"/>
                        </a:rPr>
                        <a:t>8</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Newegg, Inc.</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25-30w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41960">
                <a:tc>
                  <a:txBody>
                    <a:bodyPr/>
                    <a:p>
                      <a:pPr indent="0" algn="ctr">
                        <a:buNone/>
                      </a:pPr>
                      <a:r>
                        <a:rPr lang="en-US" sz="2000">
                          <a:latin typeface="Times New Roman" panose="02020603050405020304" charset="0"/>
                          <a:ea typeface="Times New Roman" panose="02020603050405020304" charset="0"/>
                        </a:rPr>
                        <a:t>9</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Anbernic Selected</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20-25w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41325">
                <a:tc>
                  <a:txBody>
                    <a:bodyPr/>
                    <a:p>
                      <a:pPr indent="0" algn="ctr">
                        <a:buNone/>
                      </a:pPr>
                      <a:r>
                        <a:rPr lang="en-US" sz="2000">
                          <a:latin typeface="Times New Roman" panose="02020603050405020304" charset="0"/>
                          <a:ea typeface="Times New Roman" panose="02020603050405020304" charset="0"/>
                        </a:rPr>
                        <a:t>10</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3C CHARGELESS</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15-20w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bl>
          </a:graphicData>
        </a:graphic>
      </p:graphicFrame>
      <p:pic>
        <p:nvPicPr>
          <p:cNvPr id="3" name="图片 2" descr="屏幕截图 2024-09-03 133747"/>
          <p:cNvPicPr>
            <a:picLocks noChangeAspect="1"/>
          </p:cNvPicPr>
          <p:nvPr/>
        </p:nvPicPr>
        <p:blipFill>
          <a:blip r:embed="rId3"/>
          <a:stretch>
            <a:fillRect/>
          </a:stretch>
        </p:blipFill>
        <p:spPr>
          <a:xfrm>
            <a:off x="16306800" y="114300"/>
            <a:ext cx="1695450" cy="628650"/>
          </a:xfrm>
          <a:prstGeom prst="rect">
            <a:avLst/>
          </a:prstGeom>
        </p:spPr>
      </p:pic>
      <p:sp>
        <p:nvSpPr>
          <p:cNvPr id="5" name="TextBox 11"/>
          <p:cNvSpPr txBox="1"/>
          <p:nvPr>
            <p:custDataLst>
              <p:tags r:id="rId4"/>
            </p:custDataLst>
          </p:nvPr>
        </p:nvSpPr>
        <p:spPr>
          <a:xfrm>
            <a:off x="685800" y="8343900"/>
            <a:ext cx="7673975" cy="397510"/>
          </a:xfrm>
          <a:prstGeom prst="rect">
            <a:avLst/>
          </a:prstGeom>
        </p:spPr>
        <p:txBody>
          <a:bodyPr wrap="square" lIns="0" tIns="0" rIns="0" bIns="0" rtlCol="0" anchor="t">
            <a:noAutofit/>
          </a:bodyPr>
          <a:p>
            <a:pPr algn="l">
              <a:lnSpc>
                <a:spcPct val="100000"/>
              </a:lnSpc>
            </a:pPr>
            <a:r>
              <a:rPr sz="1400">
                <a:solidFill>
                  <a:srgbClr val="000000">
                    <a:alpha val="60000"/>
                  </a:srgbClr>
                </a:solidFill>
                <a:latin typeface="Times New Roman" panose="02020603050405020304" charset="0"/>
                <a:ea typeface="Times New Roman" panose="02020603050405020304" charset="0"/>
              </a:rPr>
              <a:t>*Data source: EchoTik (https://echotik.live).</a:t>
            </a:r>
            <a:endParaRPr sz="1400">
              <a:solidFill>
                <a:srgbClr val="000000">
                  <a:alpha val="60000"/>
                </a:srgbClr>
              </a:solidFill>
              <a:latin typeface="Times New Roman" panose="02020603050405020304" charset="0"/>
              <a:ea typeface="Times New Roman" panose="02020603050405020304" charset="0"/>
            </a:endParaRPr>
          </a:p>
          <a:p>
            <a:pPr algn="l">
              <a:lnSpc>
                <a:spcPct val="100000"/>
              </a:lnSpc>
            </a:pPr>
            <a:r>
              <a:rPr sz="1400">
                <a:solidFill>
                  <a:srgbClr val="000000">
                    <a:alpha val="60000"/>
                  </a:srgbClr>
                </a:solidFill>
                <a:latin typeface="Times New Roman" panose="02020603050405020304" charset="0"/>
                <a:ea typeface="Times New Roman" panose="02020603050405020304" charset="0"/>
              </a:rPr>
              <a:t>Statistical time: From July 1, 2023 to September 30, 2023.</a:t>
            </a:r>
            <a:endParaRPr lang="zh-CN" altLang="en-US" sz="1400">
              <a:solidFill>
                <a:srgbClr val="000000">
                  <a:alpha val="60000"/>
                </a:srgbClr>
              </a:solidFill>
              <a:latin typeface="Times New Roman" panose="02020603050405020304" charset="0"/>
              <a:ea typeface="Times New Roman" panose="020206030504050203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71797" y="3665678"/>
            <a:ext cx="8311845" cy="8343132"/>
          </a:xfrm>
          <a:custGeom>
            <a:avLst/>
            <a:gdLst/>
            <a:ahLst/>
            <a:cxnLst/>
            <a:rect l="l" t="t" r="r" b="b"/>
            <a:pathLst>
              <a:path w="8311845" h="8343132">
                <a:moveTo>
                  <a:pt x="0" y="0"/>
                </a:moveTo>
                <a:lnTo>
                  <a:pt x="8311846" y="0"/>
                </a:lnTo>
                <a:lnTo>
                  <a:pt x="8311846" y="8343132"/>
                </a:lnTo>
                <a:lnTo>
                  <a:pt x="0" y="8343132"/>
                </a:lnTo>
                <a:lnTo>
                  <a:pt x="0" y="0"/>
                </a:lnTo>
                <a:close/>
              </a:path>
            </a:pathLst>
          </a:custGeom>
          <a:blipFill>
            <a:blip r:embed="rId1"/>
            <a:stretch>
              <a:fillRect/>
            </a:stretch>
          </a:blipFill>
        </p:spPr>
      </p:sp>
      <p:pic>
        <p:nvPicPr>
          <p:cNvPr id="19" name="图片 18" descr="截屏2023-09-24 02.35.15"/>
          <p:cNvPicPr>
            <a:picLocks noChangeAspect="1"/>
          </p:cNvPicPr>
          <p:nvPr/>
        </p:nvPicPr>
        <p:blipFill>
          <a:blip r:embed="rId2"/>
          <a:stretch>
            <a:fillRect/>
          </a:stretch>
        </p:blipFill>
        <p:spPr>
          <a:xfrm>
            <a:off x="14020800" y="2628900"/>
            <a:ext cx="3794760" cy="5060315"/>
          </a:xfrm>
          <a:prstGeom prst="rect">
            <a:avLst/>
          </a:prstGeom>
          <a:ln>
            <a:noFill/>
          </a:ln>
        </p:spPr>
      </p:pic>
      <p:sp>
        <p:nvSpPr>
          <p:cNvPr id="3" name="TextBox 3"/>
          <p:cNvSpPr txBox="1"/>
          <p:nvPr/>
        </p:nvSpPr>
        <p:spPr>
          <a:xfrm>
            <a:off x="1028700" y="571500"/>
            <a:ext cx="10639497" cy="633730"/>
          </a:xfrm>
          <a:prstGeom prst="rect">
            <a:avLst/>
          </a:prstGeom>
        </p:spPr>
        <p:txBody>
          <a:bodyPr lIns="0" tIns="0" rIns="0" bIns="0" rtlCol="0" anchor="t">
            <a:spAutoFit/>
          </a:bodyPr>
          <a:lstStyle/>
          <a:p>
            <a:pPr>
              <a:lnSpc>
                <a:spcPts val="4945"/>
              </a:lnSpc>
            </a:pPr>
            <a:r>
              <a:rPr lang="en-US" sz="4300">
                <a:solidFill>
                  <a:srgbClr val="000000"/>
                </a:solidFill>
                <a:latin typeface="Times New Roman" panose="02020603050405020304" charset="0"/>
                <a:ea typeface="Times New Roman" panose="02020603050405020304" charset="0"/>
                <a:cs typeface="Times New Roman" panose="02020603050405020304" charset="0"/>
              </a:rPr>
              <a:t>TikTok </a:t>
            </a:r>
            <a:r>
              <a:rPr sz="4300">
                <a:solidFill>
                  <a:srgbClr val="000000"/>
                </a:solidFill>
                <a:latin typeface="Times New Roman" panose="02020603050405020304" charset="0"/>
                <a:ea typeface="Times New Roman" panose="02020603050405020304" charset="0"/>
                <a:cs typeface="Times New Roman" panose="02020603050405020304" charset="0"/>
              </a:rPr>
              <a:t>Brand </a:t>
            </a:r>
            <a:r>
              <a:rPr lang="en-US" sz="4300">
                <a:solidFill>
                  <a:srgbClr val="000000"/>
                </a:solidFill>
                <a:latin typeface="Times New Roman" panose="02020603050405020304" charset="0"/>
                <a:ea typeface="Times New Roman" panose="02020603050405020304" charset="0"/>
                <a:cs typeface="Times New Roman" panose="02020603050405020304" charset="0"/>
              </a:rPr>
              <a:t>C</a:t>
            </a:r>
            <a:r>
              <a:rPr sz="4300">
                <a:solidFill>
                  <a:srgbClr val="000000"/>
                </a:solidFill>
                <a:latin typeface="Times New Roman" panose="02020603050405020304" charset="0"/>
                <a:ea typeface="Times New Roman" panose="02020603050405020304" charset="0"/>
                <a:cs typeface="Times New Roman" panose="02020603050405020304" charset="0"/>
              </a:rPr>
              <a:t>ase</a:t>
            </a:r>
            <a:r>
              <a:rPr lang="en-US" sz="4300">
                <a:solidFill>
                  <a:srgbClr val="000000"/>
                </a:solidFill>
                <a:latin typeface="Times New Roman" panose="02020603050405020304" charset="0"/>
                <a:ea typeface="Times New Roman" panose="02020603050405020304" charset="0"/>
                <a:cs typeface="Times New Roman" panose="02020603050405020304" charset="0"/>
              </a:rPr>
              <a:t>：The Beachwaver</a:t>
            </a:r>
            <a:endParaRPr lang="en-US" sz="4300">
              <a:solidFill>
                <a:srgbClr val="000000"/>
              </a:solidFill>
              <a:latin typeface="Times New Roman" panose="02020603050405020304" charset="0"/>
              <a:ea typeface="Times New Roman" panose="02020603050405020304" charset="0"/>
              <a:cs typeface="Times New Roman" panose="02020603050405020304" charset="0"/>
            </a:endParaRPr>
          </a:p>
        </p:txBody>
      </p:sp>
      <p:sp>
        <p:nvSpPr>
          <p:cNvPr id="12" name="Rectangle 11"/>
          <p:cNvSpPr/>
          <p:nvPr/>
        </p:nvSpPr>
        <p:spPr>
          <a:xfrm>
            <a:off x="997585" y="3467100"/>
            <a:ext cx="12570460" cy="6247130"/>
          </a:xfrm>
          <a:prstGeom prst="rect">
            <a:avLst/>
          </a:prstGeom>
        </p:spPr>
        <p:txBody>
          <a:bodyPr wrap="square">
            <a:spAutoFit/>
          </a:bodyPr>
          <a:lstStyle/>
          <a:p>
            <a:pPr algn="just"/>
            <a:r>
              <a:rPr sz="2000" dirty="0">
                <a:latin typeface="Times New Roman" panose="02020603050405020304" charset="0"/>
                <a:ea typeface="Times New Roman" panose="02020603050405020304" charset="0"/>
              </a:rPr>
              <a:t>The Beachwaver is a well-known brand of curling irons, known for its innovative design that helps you create romantic beach curls in your hair. This brand was founded by the renowned hairstylist Sarah Potempa. The Beachwaver makes the curling process simpler and more convenient, without the need for complex techniques or methods. In addition to curling irons, the brand has also launched various hair care-related products, such as curl sprays, setting sprays, and hair combs, to help users better maintain and care for their curls, and increase the probability of combined purchases and repurchases to cultivate brand loyalty.</a:t>
            </a:r>
            <a:endParaRPr sz="2000" dirty="0">
              <a:latin typeface="Times New Roman" panose="02020603050405020304" charset="0"/>
              <a:ea typeface="Times New Roman" panose="02020603050405020304" charset="0"/>
            </a:endParaRPr>
          </a:p>
          <a:p>
            <a:pPr algn="just"/>
            <a:endParaRPr sz="2000" dirty="0">
              <a:latin typeface="Times New Roman" panose="02020603050405020304" charset="0"/>
              <a:ea typeface="Times New Roman" panose="02020603050405020304" charset="0"/>
            </a:endParaRPr>
          </a:p>
          <a:p>
            <a:pPr algn="just"/>
            <a:r>
              <a:rPr sz="2000" dirty="0">
                <a:latin typeface="Times New Roman" panose="02020603050405020304" charset="0"/>
                <a:ea typeface="Times New Roman" panose="02020603050405020304" charset="0"/>
              </a:rPr>
              <a:t>In 2020, the value of the North American hair styling tools market reached </a:t>
            </a:r>
            <a:r>
              <a:rPr sz="2000" dirty="0">
                <a:solidFill>
                  <a:srgbClr val="5F5DF8"/>
                </a:solidFill>
                <a:latin typeface="Times New Roman" panose="02020603050405020304" charset="0"/>
                <a:ea typeface="Times New Roman" panose="02020603050405020304" charset="0"/>
              </a:rPr>
              <a:t>1.92 billion</a:t>
            </a:r>
            <a:r>
              <a:rPr sz="2000" dirty="0">
                <a:latin typeface="Times New Roman" panose="02020603050405020304" charset="0"/>
                <a:ea typeface="Times New Roman" panose="02020603050405020304" charset="0"/>
              </a:rPr>
              <a:t> US dollars. According to predictions, it will grow at a compound annual growth rate of </a:t>
            </a:r>
            <a:r>
              <a:rPr sz="2000" dirty="0">
                <a:solidFill>
                  <a:srgbClr val="5F5DF8"/>
                </a:solidFill>
                <a:latin typeface="Times New Roman" panose="02020603050405020304" charset="0"/>
                <a:ea typeface="Times New Roman" panose="02020603050405020304" charset="0"/>
              </a:rPr>
              <a:t>1.66%</a:t>
            </a:r>
            <a:r>
              <a:rPr sz="2000" dirty="0">
                <a:latin typeface="Times New Roman" panose="02020603050405020304" charset="0"/>
                <a:ea typeface="Times New Roman" panose="02020603050405020304" charset="0"/>
              </a:rPr>
              <a:t> from 2021 to 2026. A large number of North American women have the need for hair styling, and the high prices of hair salons have also triggered the idea of doing hair styling at home.</a:t>
            </a:r>
            <a:endParaRPr sz="2000" dirty="0">
              <a:latin typeface="Times New Roman" panose="02020603050405020304" charset="0"/>
              <a:ea typeface="Times New Roman" panose="02020603050405020304" charset="0"/>
            </a:endParaRPr>
          </a:p>
          <a:p>
            <a:pPr algn="just"/>
            <a:endParaRPr sz="2000" dirty="0">
              <a:latin typeface="Times New Roman" panose="02020603050405020304" charset="0"/>
              <a:ea typeface="Times New Roman" panose="02020603050405020304" charset="0"/>
            </a:endParaRPr>
          </a:p>
          <a:p>
            <a:pPr algn="just"/>
            <a:r>
              <a:rPr sz="2000" dirty="0">
                <a:latin typeface="Times New Roman" panose="02020603050405020304" charset="0"/>
                <a:ea typeface="Times New Roman" panose="02020603050405020304" charset="0"/>
              </a:rPr>
              <a:t>In September, the sales of this shop grew rapidly. The sales volume of the TikTok shop reached </a:t>
            </a:r>
            <a:r>
              <a:rPr sz="2000" dirty="0">
                <a:solidFill>
                  <a:srgbClr val="5F5DF8"/>
                </a:solidFill>
                <a:latin typeface="Times New Roman" panose="02020603050405020304" charset="0"/>
                <a:ea typeface="Times New Roman" panose="02020603050405020304" charset="0"/>
              </a:rPr>
              <a:t>183,300 </a:t>
            </a:r>
            <a:r>
              <a:rPr sz="2000" dirty="0">
                <a:latin typeface="Times New Roman" panose="02020603050405020304" charset="0"/>
                <a:ea typeface="Times New Roman" panose="02020603050405020304" charset="0"/>
              </a:rPr>
              <a:t>pieces, with an estimated sales amount of </a:t>
            </a:r>
            <a:r>
              <a:rPr sz="2000" dirty="0">
                <a:solidFill>
                  <a:srgbClr val="5F5DF8"/>
                </a:solidFill>
                <a:latin typeface="Times New Roman" panose="02020603050405020304" charset="0"/>
                <a:ea typeface="Times New Roman" panose="02020603050405020304" charset="0"/>
              </a:rPr>
              <a:t>$9.5 million</a:t>
            </a:r>
            <a:r>
              <a:rPr sz="2000" dirty="0">
                <a:latin typeface="Times New Roman" panose="02020603050405020304" charset="0"/>
                <a:ea typeface="Times New Roman" panose="02020603050405020304" charset="0"/>
              </a:rPr>
              <a:t>. It attracted the attention of 747 talents and they released 2.8K videos and 21 live broadcasts. In short-video marketing, these bloggers record the process of using The Beachwaver curling iron to complete the styling and mention words such as "easy to operate", "crazy hot sale", and "how to curl three different effects with one curling iron" in the text. KOLs will capture hotspots or create fashion trends, and combine with the currently popular tracks, outfits, and makeup styles to create things like "Y2K hot girl styling" and "party makeup and styling" to increase exposure and the conversion rate of promoting with goods. </a:t>
            </a:r>
            <a:endParaRPr sz="2000" dirty="0">
              <a:latin typeface="Times New Roman" panose="02020603050405020304" charset="0"/>
              <a:ea typeface="Times New Roman" panose="02020603050405020304" charset="0"/>
            </a:endParaRPr>
          </a:p>
          <a:p>
            <a:pPr algn="just"/>
            <a:endParaRPr lang="zh-CN" sz="2000" dirty="0">
              <a:latin typeface="Times New Roman" panose="02020603050405020304" charset="0"/>
              <a:ea typeface="Times New Roman" panose="02020603050405020304" charset="0"/>
            </a:endParaRPr>
          </a:p>
        </p:txBody>
      </p:sp>
      <p:sp>
        <p:nvSpPr>
          <p:cNvPr id="15" name="Rectangle 8"/>
          <p:cNvSpPr/>
          <p:nvPr/>
        </p:nvSpPr>
        <p:spPr>
          <a:xfrm>
            <a:off x="990600" y="1515745"/>
            <a:ext cx="12569825" cy="1737360"/>
          </a:xfrm>
          <a:prstGeom prst="rect">
            <a:avLst/>
          </a:prstGeom>
          <a:solidFill>
            <a:srgbClr val="6C63E5">
              <a:alpha val="25000"/>
            </a:srgbClr>
          </a:solidFill>
          <a:ln>
            <a:noFill/>
          </a:ln>
        </p:spPr>
        <p:txBody>
          <a:bodyPr wrap="square" anchor="ctr" anchorCtr="0">
            <a:noAutofit/>
          </a:bodyPr>
          <a:p>
            <a:pPr marL="342900" indent="-342900">
              <a:buFont typeface="Wingdings" panose="05000000000000000000" charset="0"/>
              <a:buChar char=""/>
            </a:pPr>
            <a:r>
              <a:rPr sz="1600" dirty="0">
                <a:latin typeface="Times New Roman" panose="02020603050405020304" charset="0"/>
                <a:ea typeface="Times New Roman" panose="02020603050405020304" charset="0"/>
              </a:rPr>
              <a:t>Establishment time: 2010</a:t>
            </a:r>
            <a:endParaRPr sz="1600" dirty="0">
              <a:latin typeface="Times New Roman" panose="02020603050405020304" charset="0"/>
              <a:ea typeface="Times New Roman" panose="02020603050405020304" charset="0"/>
            </a:endParaRPr>
          </a:p>
          <a:p>
            <a:pPr marL="342900" indent="-342900">
              <a:buFont typeface="Wingdings" panose="05000000000000000000" charset="0"/>
              <a:buChar char=""/>
            </a:pPr>
            <a:r>
              <a:rPr sz="1600" dirty="0">
                <a:latin typeface="Times New Roman" panose="02020603050405020304" charset="0"/>
                <a:ea typeface="Times New Roman" panose="02020603050405020304" charset="0"/>
              </a:rPr>
              <a:t>Annual income range: Between $10 million and $15 million</a:t>
            </a:r>
            <a:endParaRPr sz="1600" dirty="0">
              <a:latin typeface="Times New Roman" panose="02020603050405020304" charset="0"/>
              <a:ea typeface="Times New Roman" panose="02020603050405020304" charset="0"/>
            </a:endParaRPr>
          </a:p>
          <a:p>
            <a:pPr marL="342900" indent="-342900">
              <a:buFont typeface="Wingdings" panose="05000000000000000000" charset="0"/>
              <a:buChar char=""/>
            </a:pPr>
            <a:r>
              <a:rPr sz="1600" dirty="0">
                <a:latin typeface="Times New Roman" panose="02020603050405020304" charset="0"/>
                <a:ea typeface="Times New Roman" panose="02020603050405020304" charset="0"/>
              </a:rPr>
              <a:t>Price distribution: $3.00 - $249.00, with an average price of $59.79 (The total number of products in the TikTok store is 56)</a:t>
            </a:r>
            <a:endParaRPr sz="1600" dirty="0">
              <a:latin typeface="Times New Roman" panose="02020603050405020304" charset="0"/>
              <a:ea typeface="Times New Roman" panose="02020603050405020304" charset="0"/>
            </a:endParaRPr>
          </a:p>
          <a:p>
            <a:pPr marL="342900" indent="-342900">
              <a:buFont typeface="Wingdings" panose="05000000000000000000" charset="0"/>
              <a:buChar char=""/>
            </a:pPr>
            <a:r>
              <a:rPr sz="1600" dirty="0">
                <a:latin typeface="Times New Roman" panose="02020603050405020304" charset="0"/>
                <a:ea typeface="Times New Roman" panose="02020603050405020304" charset="0"/>
              </a:rPr>
              <a:t>Main promotion method: Short-video promotion with goods is the main method, supplemented by live promotion with goods in the s</a:t>
            </a:r>
            <a:r>
              <a:rPr lang="en-US" sz="1600" dirty="0">
                <a:latin typeface="Times New Roman" panose="02020603050405020304" charset="0"/>
                <a:ea typeface="Times New Roman" panose="02020603050405020304" charset="0"/>
              </a:rPr>
              <a:t>hop</a:t>
            </a:r>
            <a:r>
              <a:rPr sz="1600" dirty="0">
                <a:latin typeface="Times New Roman" panose="02020603050405020304" charset="0"/>
                <a:ea typeface="Times New Roman" panose="02020603050405020304" charset="0"/>
              </a:rPr>
              <a:t>. There is a brand-exclusive account for regular live broadcasts and a large number of</a:t>
            </a:r>
            <a:r>
              <a:rPr lang="en-US" sz="1600" dirty="0">
                <a:latin typeface="Times New Roman" panose="02020603050405020304" charset="0"/>
                <a:ea typeface="Times New Roman" panose="02020603050405020304" charset="0"/>
              </a:rPr>
              <a:t> influencer</a:t>
            </a:r>
            <a:r>
              <a:rPr sz="1600" dirty="0">
                <a:latin typeface="Times New Roman" panose="02020603050405020304" charset="0"/>
                <a:ea typeface="Times New Roman" panose="02020603050405020304" charset="0"/>
              </a:rPr>
              <a:t>s are invited to promote with goods.</a:t>
            </a:r>
            <a:endParaRPr sz="1600" dirty="0">
              <a:latin typeface="Times New Roman" panose="02020603050405020304" charset="0"/>
              <a:ea typeface="Times New Roman" panose="02020603050405020304" charset="0"/>
            </a:endParaRPr>
          </a:p>
          <a:p>
            <a:pPr marL="342900" indent="-342900">
              <a:buFont typeface="Wingdings" panose="05000000000000000000" charset="0"/>
              <a:buChar char=""/>
            </a:pPr>
            <a:r>
              <a:rPr sz="1600" dirty="0">
                <a:latin typeface="Times New Roman" panose="02020603050405020304" charset="0"/>
                <a:ea typeface="Times New Roman" panose="02020603050405020304" charset="0"/>
              </a:rPr>
              <a:t>Other sales channels: Independent website; Amazon; Ulta Beauty, etc., mainly focusing on online sales. Currently, there are no offline stores. </a:t>
            </a:r>
            <a:endParaRPr sz="1600" dirty="0">
              <a:latin typeface="Times New Roman" panose="02020603050405020304" charset="0"/>
              <a:ea typeface="Times New Roman" panose="02020603050405020304" charset="0"/>
            </a:endParaRPr>
          </a:p>
        </p:txBody>
      </p:sp>
      <p:pic>
        <p:nvPicPr>
          <p:cNvPr id="5" name="图片 4" descr="屏幕截图 2024-09-03 133747"/>
          <p:cNvPicPr>
            <a:picLocks noChangeAspect="1"/>
          </p:cNvPicPr>
          <p:nvPr/>
        </p:nvPicPr>
        <p:blipFill>
          <a:blip r:embed="rId3"/>
          <a:stretch>
            <a:fillRect/>
          </a:stretch>
        </p:blipFill>
        <p:spPr>
          <a:xfrm>
            <a:off x="16230600" y="190500"/>
            <a:ext cx="1695450" cy="6286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478063" y="62103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5" name="TextBox 5"/>
          <p:cNvSpPr txBox="1"/>
          <p:nvPr/>
        </p:nvSpPr>
        <p:spPr>
          <a:xfrm>
            <a:off x="1143000" y="647700"/>
            <a:ext cx="15497810" cy="738505"/>
          </a:xfrm>
          <a:prstGeom prst="rect">
            <a:avLst/>
          </a:prstGeom>
        </p:spPr>
        <p:txBody>
          <a:bodyPr wrap="square" lIns="0" tIns="0" rIns="0" bIns="0" rtlCol="0" anchor="t">
            <a:spAutoFit/>
          </a:bodyPr>
          <a:p>
            <a:pPr algn="just">
              <a:lnSpc>
                <a:spcPct val="100000"/>
              </a:lnSpc>
            </a:pPr>
            <a:r>
              <a:rPr lang="en-US" altLang="zh-CN" sz="4800">
                <a:solidFill>
                  <a:srgbClr val="5F5DF8"/>
                </a:solidFill>
                <a:latin typeface="Times New Roman" panose="02020603050405020304" charset="0"/>
                <a:ea typeface="Times New Roman" panose="02020603050405020304" charset="0"/>
                <a:cs typeface="Times New Roman" panose="02020603050405020304" charset="0"/>
              </a:rPr>
              <a:t>TikTok </a:t>
            </a:r>
            <a:r>
              <a:rPr sz="4800">
                <a:solidFill>
                  <a:schemeClr val="tx1"/>
                </a:solidFill>
                <a:latin typeface="Times New Roman" panose="02020603050405020304" charset="0"/>
                <a:ea typeface="Times New Roman" panose="02020603050405020304" charset="0"/>
                <a:cs typeface="Times New Roman" panose="02020603050405020304" charset="0"/>
              </a:rPr>
              <a:t>H</a:t>
            </a:r>
            <a:r>
              <a:rPr lang="en-US" sz="4800">
                <a:solidFill>
                  <a:schemeClr val="tx1"/>
                </a:solidFill>
                <a:latin typeface="Times New Roman" panose="02020603050405020304" charset="0"/>
                <a:ea typeface="Times New Roman" panose="02020603050405020304" charset="0"/>
                <a:cs typeface="Times New Roman" panose="02020603050405020304" charset="0"/>
              </a:rPr>
              <a:t>o</a:t>
            </a:r>
            <a:r>
              <a:rPr sz="4800">
                <a:solidFill>
                  <a:schemeClr val="tx1"/>
                </a:solidFill>
                <a:latin typeface="Times New Roman" panose="02020603050405020304" charset="0"/>
                <a:ea typeface="Times New Roman" panose="02020603050405020304" charset="0"/>
                <a:cs typeface="Times New Roman" panose="02020603050405020304" charset="0"/>
              </a:rPr>
              <a:t>t </a:t>
            </a:r>
            <a:r>
              <a:rPr lang="en-US" sz="4800">
                <a:solidFill>
                  <a:schemeClr val="tx1"/>
                </a:solidFill>
                <a:latin typeface="Times New Roman" panose="02020603050405020304" charset="0"/>
                <a:ea typeface="Times New Roman" panose="02020603050405020304" charset="0"/>
                <a:cs typeface="Times New Roman" panose="02020603050405020304" charset="0"/>
              </a:rPr>
              <a:t>P</a:t>
            </a:r>
            <a:r>
              <a:rPr sz="4800">
                <a:solidFill>
                  <a:schemeClr val="tx1"/>
                </a:solidFill>
                <a:latin typeface="Times New Roman" panose="02020603050405020304" charset="0"/>
                <a:ea typeface="Times New Roman" panose="02020603050405020304" charset="0"/>
                <a:cs typeface="Times New Roman" panose="02020603050405020304" charset="0"/>
              </a:rPr>
              <a:t>roduct </a:t>
            </a:r>
            <a:r>
              <a:rPr lang="en-US" sz="4800">
                <a:solidFill>
                  <a:schemeClr val="tx1"/>
                </a:solidFill>
                <a:latin typeface="Times New Roman" panose="02020603050405020304" charset="0"/>
                <a:ea typeface="Times New Roman" panose="02020603050405020304" charset="0"/>
                <a:cs typeface="Times New Roman" panose="02020603050405020304" charset="0"/>
              </a:rPr>
              <a:t>C</a:t>
            </a:r>
            <a:r>
              <a:rPr sz="4800">
                <a:solidFill>
                  <a:schemeClr val="tx1"/>
                </a:solidFill>
                <a:latin typeface="Times New Roman" panose="02020603050405020304" charset="0"/>
                <a:ea typeface="Times New Roman" panose="02020603050405020304" charset="0"/>
                <a:cs typeface="Times New Roman" panose="02020603050405020304" charset="0"/>
              </a:rPr>
              <a:t>ase: Soo Slick shaping clothes  </a:t>
            </a:r>
            <a:endParaRPr sz="4800">
              <a:solidFill>
                <a:schemeClr val="tx1"/>
              </a:solidFill>
              <a:latin typeface="Times New Roman" panose="02020603050405020304" charset="0"/>
              <a:ea typeface="Times New Roman" panose="02020603050405020304" charset="0"/>
              <a:cs typeface="Times New Roman" panose="02020603050405020304" charset="0"/>
            </a:endParaRPr>
          </a:p>
        </p:txBody>
      </p:sp>
      <p:sp>
        <p:nvSpPr>
          <p:cNvPr id="7" name="TextBox 6"/>
          <p:cNvSpPr txBox="1"/>
          <p:nvPr/>
        </p:nvSpPr>
        <p:spPr>
          <a:xfrm>
            <a:off x="1219200" y="1386205"/>
            <a:ext cx="16411575" cy="5368290"/>
          </a:xfrm>
          <a:prstGeom prst="rect">
            <a:avLst/>
          </a:prstGeom>
        </p:spPr>
        <p:txBody>
          <a:bodyPr wrap="square" lIns="0" tIns="0" rIns="0" bIns="0" rtlCol="0" anchor="t">
            <a:spAutoFit/>
          </a:bodyPr>
          <a:p>
            <a:pPr algn="just">
              <a:lnSpc>
                <a:spcPts val="3220"/>
              </a:lnSpc>
            </a:pPr>
            <a:r>
              <a:rPr sz="2000" b="1">
                <a:solidFill>
                  <a:srgbClr val="342424"/>
                </a:solidFill>
                <a:latin typeface="Times New Roman" panose="02020603050405020304" charset="0"/>
                <a:ea typeface="Times New Roman" panose="02020603050405020304" charset="0"/>
              </a:rPr>
              <a:t>Basic situation</a:t>
            </a:r>
            <a:r>
              <a:rPr sz="2000">
                <a:solidFill>
                  <a:srgbClr val="342424"/>
                </a:solidFill>
                <a:latin typeface="Times New Roman" panose="02020603050405020304" charset="0"/>
                <a:ea typeface="Times New Roman" panose="02020603050405020304" charset="0"/>
              </a:rPr>
              <a:t>: The average unit price of a single product is $23.99. From May 2 to May 21, 2023, the sales volume in 20 days was 5.8K, and the estimated GMV was $137.97K, equivalent to 970,000 RMB. It often ranked TOP 1 on the commodity sales list in May 2023. In the third quarter (July to September), this shop ranked third with nearly 2 - 2.5 million US dollars in orders from just this one h</a:t>
            </a:r>
            <a:r>
              <a:rPr lang="en-US" sz="2000">
                <a:solidFill>
                  <a:srgbClr val="342424"/>
                </a:solidFill>
                <a:latin typeface="Times New Roman" panose="02020603050405020304" charset="0"/>
                <a:ea typeface="Times New Roman" panose="02020603050405020304" charset="0"/>
              </a:rPr>
              <a:t>o</a:t>
            </a:r>
            <a:r>
              <a:rPr sz="2000">
                <a:solidFill>
                  <a:srgbClr val="342424"/>
                </a:solidFill>
                <a:latin typeface="Times New Roman" panose="02020603050405020304" charset="0"/>
                <a:ea typeface="Times New Roman" panose="02020603050405020304" charset="0"/>
              </a:rPr>
              <a:t>t product, second only to two women's clothing collection stores.</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Promotion method</a:t>
            </a:r>
            <a:r>
              <a:rPr sz="2000">
                <a:solidFill>
                  <a:srgbClr val="342424"/>
                </a:solidFill>
                <a:latin typeface="Times New Roman" panose="02020603050405020304" charset="0"/>
                <a:ea typeface="Times New Roman" panose="02020603050405020304" charset="0"/>
              </a:rPr>
              <a:t>: Connecting with influencers + short-video promotion with goods is the main method.</a:t>
            </a:r>
            <a:endParaRPr sz="2000">
              <a:solidFill>
                <a:srgbClr val="342424"/>
              </a:solidFill>
              <a:latin typeface="Times New Roman" panose="02020603050405020304" charset="0"/>
              <a:ea typeface="Times New Roman" panose="02020603050405020304" charset="0"/>
            </a:endParaRPr>
          </a:p>
          <a:p>
            <a:pPr algn="just">
              <a:lnSpc>
                <a:spcPts val="3220"/>
              </a:lnSpc>
            </a:pPr>
            <a:r>
              <a:rPr sz="2000">
                <a:solidFill>
                  <a:srgbClr val="342424"/>
                </a:solidFill>
                <a:latin typeface="Times New Roman" panose="02020603050405020304" charset="0"/>
                <a:ea typeface="Times New Roman" panose="02020603050405020304" charset="0"/>
              </a:rPr>
              <a:t>Transaction drivers: Connecting with influencers, limited-time discounts, and major promotions.</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Short-video content</a:t>
            </a:r>
            <a:r>
              <a:rPr sz="2000">
                <a:solidFill>
                  <a:srgbClr val="342424"/>
                </a:solidFill>
                <a:latin typeface="Times New Roman" panose="02020603050405020304" charset="0"/>
                <a:ea typeface="Times New Roman" panose="02020603050405020304" charset="0"/>
              </a:rPr>
              <a:t>: Product unboxing, comparison before and after trying on the shaping clothes, the model's trying-on experience emphasizes advantages such as comfort, fit, and highlighting the hot figure, and discount information is attached.</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Influencers</a:t>
            </a:r>
            <a:r>
              <a:rPr sz="2000">
                <a:solidFill>
                  <a:srgbClr val="342424"/>
                </a:solidFill>
                <a:latin typeface="Times New Roman" panose="02020603050405020304" charset="0"/>
                <a:ea typeface="Times New Roman" panose="02020603050405020304" charset="0"/>
              </a:rPr>
              <a:t>: Preference is given to choosing medium and large-sized models with a low waist-to-hip ratio and middle-aged and young people of the same figure for promotion, enhancing the visual impact effect of their body curves through shaping clothes.</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H</a:t>
            </a:r>
            <a:r>
              <a:rPr lang="en-US" sz="2000" b="1">
                <a:solidFill>
                  <a:srgbClr val="342424"/>
                </a:solidFill>
                <a:latin typeface="Times New Roman" panose="02020603050405020304" charset="0"/>
                <a:ea typeface="Times New Roman" panose="02020603050405020304" charset="0"/>
              </a:rPr>
              <a:t>o</a:t>
            </a:r>
            <a:r>
              <a:rPr sz="2000" b="1">
                <a:solidFill>
                  <a:srgbClr val="342424"/>
                </a:solidFill>
                <a:latin typeface="Times New Roman" panose="02020603050405020304" charset="0"/>
                <a:ea typeface="Times New Roman" panose="02020603050405020304" charset="0"/>
              </a:rPr>
              <a:t>t product analysis</a:t>
            </a:r>
            <a:r>
              <a:rPr sz="2000">
                <a:solidFill>
                  <a:srgbClr val="342424"/>
                </a:solidFill>
                <a:latin typeface="Times New Roman" panose="02020603050405020304" charset="0"/>
                <a:ea typeface="Times New Roman" panose="02020603050405020304" charset="0"/>
              </a:rPr>
              <a:t>: Shaping clothes are very suitable for showing the immediate effect before and after wearing, prompting customers to place orders quickly. The loyal purchasing users of this brand are mostly minorities with plump figures. Soo Slick has further consolidated its position in the "plus-size women's clothing" niche track in product display. Users spend an average of 30 US dollars per person not just buying a piece of clothing, but buying the dream of instantly achieving a perfect figure without dieting or exercising. </a:t>
            </a:r>
            <a:endParaRPr sz="2000">
              <a:solidFill>
                <a:srgbClr val="342424"/>
              </a:solidFill>
              <a:latin typeface="Times New Roman" panose="02020603050405020304" charset="0"/>
              <a:ea typeface="Times New Roman" panose="02020603050405020304" charset="0"/>
            </a:endParaRPr>
          </a:p>
        </p:txBody>
      </p:sp>
      <p:pic>
        <p:nvPicPr>
          <p:cNvPr id="3" name="图片 2"/>
          <p:cNvPicPr>
            <a:picLocks noChangeAspect="1"/>
          </p:cNvPicPr>
          <p:nvPr/>
        </p:nvPicPr>
        <p:blipFill>
          <a:blip r:embed="rId2"/>
          <a:srcRect l="4020" t="49841" r="5059"/>
          <a:stretch>
            <a:fillRect/>
          </a:stretch>
        </p:blipFill>
        <p:spPr>
          <a:xfrm>
            <a:off x="1371600" y="6667500"/>
            <a:ext cx="9566910" cy="3006090"/>
          </a:xfrm>
          <a:prstGeom prst="rect">
            <a:avLst/>
          </a:prstGeom>
        </p:spPr>
      </p:pic>
      <p:pic>
        <p:nvPicPr>
          <p:cNvPr id="2" name="图片 1" descr="屏幕截图 2024-09-03 133747"/>
          <p:cNvPicPr>
            <a:picLocks noChangeAspect="1"/>
          </p:cNvPicPr>
          <p:nvPr/>
        </p:nvPicPr>
        <p:blipFill>
          <a:blip r:embed="rId3"/>
          <a:stretch>
            <a:fillRect/>
          </a:stretch>
        </p:blipFill>
        <p:spPr>
          <a:xfrm>
            <a:off x="16154400" y="167640"/>
            <a:ext cx="1695450" cy="6286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478063" y="62103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2" name="TextBox 5"/>
          <p:cNvSpPr txBox="1"/>
          <p:nvPr/>
        </p:nvSpPr>
        <p:spPr>
          <a:xfrm>
            <a:off x="1295400" y="952500"/>
            <a:ext cx="12634595" cy="738505"/>
          </a:xfrm>
          <a:prstGeom prst="rect">
            <a:avLst/>
          </a:prstGeom>
        </p:spPr>
        <p:txBody>
          <a:bodyPr wrap="square" lIns="0" tIns="0" rIns="0" bIns="0" rtlCol="0" anchor="t">
            <a:spAutoFit/>
          </a:bodyPr>
          <a:p>
            <a:pPr algn="just">
              <a:lnSpc>
                <a:spcPct val="100000"/>
              </a:lnSpc>
            </a:pPr>
            <a:r>
              <a:rPr lang="en-US" altLang="zh-CN" sz="4800">
                <a:solidFill>
                  <a:srgbClr val="5F5DF8"/>
                </a:solidFill>
                <a:latin typeface="Times New Roman" panose="02020603050405020304" charset="0"/>
                <a:ea typeface="Times New Roman" panose="02020603050405020304" charset="0"/>
                <a:cs typeface="Times New Roman" panose="02020603050405020304" charset="0"/>
              </a:rPr>
              <a:t>TikTok </a:t>
            </a:r>
            <a:r>
              <a:rPr sz="4800">
                <a:latin typeface="Times New Roman" panose="02020603050405020304" charset="0"/>
                <a:ea typeface="Times New Roman" panose="02020603050405020304" charset="0"/>
                <a:cs typeface="Times New Roman" panose="02020603050405020304" charset="0"/>
                <a:sym typeface="+mn-ea"/>
              </a:rPr>
              <a:t>H</a:t>
            </a:r>
            <a:r>
              <a:rPr lang="en-US" sz="4800">
                <a:latin typeface="Times New Roman" panose="02020603050405020304" charset="0"/>
                <a:ea typeface="Times New Roman" panose="02020603050405020304" charset="0"/>
                <a:cs typeface="Times New Roman" panose="02020603050405020304" charset="0"/>
                <a:sym typeface="+mn-ea"/>
              </a:rPr>
              <a:t>o</a:t>
            </a:r>
            <a:r>
              <a:rPr sz="4800">
                <a:latin typeface="Times New Roman" panose="02020603050405020304" charset="0"/>
                <a:ea typeface="Times New Roman" panose="02020603050405020304" charset="0"/>
                <a:cs typeface="Times New Roman" panose="02020603050405020304" charset="0"/>
                <a:sym typeface="+mn-ea"/>
              </a:rPr>
              <a:t>t </a:t>
            </a:r>
            <a:r>
              <a:rPr lang="en-US" sz="4800">
                <a:latin typeface="Times New Roman" panose="02020603050405020304" charset="0"/>
                <a:ea typeface="Times New Roman" panose="02020603050405020304" charset="0"/>
                <a:cs typeface="Times New Roman" panose="02020603050405020304" charset="0"/>
                <a:sym typeface="+mn-ea"/>
              </a:rPr>
              <a:t>P</a:t>
            </a:r>
            <a:r>
              <a:rPr sz="4800">
                <a:latin typeface="Times New Roman" panose="02020603050405020304" charset="0"/>
                <a:ea typeface="Times New Roman" panose="02020603050405020304" charset="0"/>
                <a:cs typeface="Times New Roman" panose="02020603050405020304" charset="0"/>
                <a:sym typeface="+mn-ea"/>
              </a:rPr>
              <a:t>roduct </a:t>
            </a:r>
            <a:r>
              <a:rPr lang="en-US" sz="4800">
                <a:latin typeface="Times New Roman" panose="02020603050405020304" charset="0"/>
                <a:ea typeface="Times New Roman" panose="02020603050405020304" charset="0"/>
                <a:cs typeface="Times New Roman" panose="02020603050405020304" charset="0"/>
                <a:sym typeface="+mn-ea"/>
              </a:rPr>
              <a:t>C</a:t>
            </a:r>
            <a:r>
              <a:rPr sz="4800">
                <a:latin typeface="Times New Roman" panose="02020603050405020304" charset="0"/>
                <a:ea typeface="Times New Roman" panose="02020603050405020304" charset="0"/>
                <a:cs typeface="Times New Roman" panose="02020603050405020304" charset="0"/>
                <a:sym typeface="+mn-ea"/>
              </a:rPr>
              <a:t>ase:</a:t>
            </a:r>
            <a:r>
              <a:rPr lang="en-US" altLang="zh-CN" sz="4800">
                <a:solidFill>
                  <a:schemeClr val="tx1"/>
                </a:solidFill>
                <a:latin typeface="Times New Roman" panose="02020603050405020304" charset="0"/>
                <a:ea typeface="Times New Roman" panose="02020603050405020304" charset="0"/>
                <a:cs typeface="Times New Roman" panose="02020603050405020304" charset="0"/>
              </a:rPr>
              <a:t>Wyze </a:t>
            </a:r>
            <a:r>
              <a:rPr sz="4800">
                <a:solidFill>
                  <a:schemeClr val="tx1"/>
                </a:solidFill>
                <a:latin typeface="Times New Roman" panose="02020603050405020304" charset="0"/>
                <a:ea typeface="Times New Roman" panose="02020603050405020304" charset="0"/>
                <a:cs typeface="Times New Roman" panose="02020603050405020304" charset="0"/>
              </a:rPr>
              <a:t>camera</a:t>
            </a:r>
            <a:endParaRPr sz="4800">
              <a:solidFill>
                <a:schemeClr val="tx1"/>
              </a:solidFill>
              <a:latin typeface="Times New Roman" panose="02020603050405020304" charset="0"/>
              <a:ea typeface="Times New Roman" panose="02020603050405020304" charset="0"/>
              <a:cs typeface="Times New Roman" panose="02020603050405020304" charset="0"/>
            </a:endParaRPr>
          </a:p>
        </p:txBody>
      </p:sp>
      <p:sp>
        <p:nvSpPr>
          <p:cNvPr id="6" name="TextBox 6"/>
          <p:cNvSpPr txBox="1"/>
          <p:nvPr/>
        </p:nvSpPr>
        <p:spPr>
          <a:xfrm>
            <a:off x="1295400" y="1562100"/>
            <a:ext cx="16430625" cy="5781040"/>
          </a:xfrm>
          <a:prstGeom prst="rect">
            <a:avLst/>
          </a:prstGeom>
        </p:spPr>
        <p:txBody>
          <a:bodyPr wrap="square" lIns="0" tIns="0" rIns="0" bIns="0" rtlCol="0" anchor="t">
            <a:spAutoFit/>
          </a:bodyPr>
          <a:p>
            <a:pPr algn="just">
              <a:lnSpc>
                <a:spcPts val="3220"/>
              </a:lnSpc>
            </a:pPr>
            <a:r>
              <a:rPr lang="zh-CN" altLang="en-US" sz="2000" b="1">
                <a:solidFill>
                  <a:srgbClr val="342424"/>
                </a:solidFill>
                <a:latin typeface="Times New Roman" panose="02020603050405020304" charset="0"/>
                <a:ea typeface="Times New Roman" panose="02020603050405020304" charset="0"/>
              </a:rPr>
              <a:t>Basic situation</a:t>
            </a:r>
            <a:r>
              <a:rPr lang="zh-CN" altLang="en-US" sz="2000">
                <a:solidFill>
                  <a:srgbClr val="342424"/>
                </a:solidFill>
                <a:latin typeface="Times New Roman" panose="02020603050405020304" charset="0"/>
                <a:ea typeface="Times New Roman" panose="02020603050405020304" charset="0"/>
              </a:rPr>
              <a:t>: As of 2023-11-01, the total sales volume is 105.9K, the total GMV is $5.27M, the sales volume in the recent 30 days is 30.5K, and the GMV in the recent 30 days is $1.51M.</a:t>
            </a:r>
            <a:endParaRPr lang="zh-CN" altLang="en-US" sz="2000">
              <a:solidFill>
                <a:srgbClr val="342424"/>
              </a:solidFill>
              <a:latin typeface="Times New Roman" panose="02020603050405020304" charset="0"/>
              <a:ea typeface="Times New Roman" panose="02020603050405020304" charset="0"/>
            </a:endParaRPr>
          </a:p>
          <a:p>
            <a:pPr algn="just">
              <a:lnSpc>
                <a:spcPts val="3220"/>
              </a:lnSpc>
            </a:pPr>
            <a:r>
              <a:rPr lang="zh-CN" altLang="en-US" sz="2000" b="1">
                <a:solidFill>
                  <a:srgbClr val="342424"/>
                </a:solidFill>
                <a:latin typeface="Times New Roman" panose="02020603050405020304" charset="0"/>
                <a:ea typeface="Times New Roman" panose="02020603050405020304" charset="0"/>
              </a:rPr>
              <a:t>Promotion method</a:t>
            </a:r>
            <a:r>
              <a:rPr lang="zh-CN" altLang="en-US" sz="2000">
                <a:solidFill>
                  <a:srgbClr val="342424"/>
                </a:solidFill>
                <a:latin typeface="Times New Roman" panose="02020603050405020304" charset="0"/>
                <a:ea typeface="Times New Roman" panose="02020603050405020304" charset="0"/>
              </a:rPr>
              <a:t>: Video promotion with goods is the main method, supplemented by live promotion with goods. A total of 3,600 short videos were produced, bringing a total of 6.8 million exposures, and the GPM reached $222.</a:t>
            </a:r>
            <a:endParaRPr lang="zh-CN" altLang="en-US" sz="2000">
              <a:solidFill>
                <a:srgbClr val="342424"/>
              </a:solidFill>
              <a:latin typeface="Times New Roman" panose="02020603050405020304" charset="0"/>
              <a:ea typeface="Times New Roman" panose="02020603050405020304" charset="0"/>
            </a:endParaRPr>
          </a:p>
          <a:p>
            <a:pPr algn="just">
              <a:lnSpc>
                <a:spcPts val="3220"/>
              </a:lnSpc>
            </a:pPr>
            <a:r>
              <a:rPr lang="zh-CN" altLang="en-US" sz="2000" b="1">
                <a:solidFill>
                  <a:srgbClr val="342424"/>
                </a:solidFill>
                <a:latin typeface="Times New Roman" panose="02020603050405020304" charset="0"/>
                <a:ea typeface="Times New Roman" panose="02020603050405020304" charset="0"/>
              </a:rPr>
              <a:t>Transaction drivers</a:t>
            </a:r>
            <a:r>
              <a:rPr lang="zh-CN" altLang="en-US" sz="2000">
                <a:solidFill>
                  <a:srgbClr val="342424"/>
                </a:solidFill>
                <a:latin typeface="Times New Roman" panose="02020603050405020304" charset="0"/>
                <a:ea typeface="Times New Roman" panose="02020603050405020304" charset="0"/>
              </a:rPr>
              <a:t>: Connecting with influencers, limited-time discounts, and major promotions.</a:t>
            </a:r>
            <a:endParaRPr lang="zh-CN" altLang="en-US" sz="2000">
              <a:solidFill>
                <a:srgbClr val="342424"/>
              </a:solidFill>
              <a:latin typeface="Times New Roman" panose="02020603050405020304" charset="0"/>
              <a:ea typeface="Times New Roman" panose="02020603050405020304" charset="0"/>
            </a:endParaRPr>
          </a:p>
          <a:p>
            <a:pPr algn="just">
              <a:lnSpc>
                <a:spcPts val="3220"/>
              </a:lnSpc>
            </a:pPr>
            <a:r>
              <a:rPr lang="zh-CN" altLang="en-US" sz="2000">
                <a:solidFill>
                  <a:srgbClr val="342424"/>
                </a:solidFill>
                <a:latin typeface="Times New Roman" panose="02020603050405020304" charset="0"/>
                <a:ea typeface="Times New Roman" panose="02020603050405020304" charset="0"/>
              </a:rPr>
              <a:t>Influencers: The total number of connected influencers exceeds 1,500, covering various categories such as beauty and personal care, pets, home, and bloggers of various fan levels. A large number of short videos are produced in a short period to gain attention.</a:t>
            </a:r>
            <a:endParaRPr lang="zh-CN" altLang="en-US" sz="2000">
              <a:solidFill>
                <a:srgbClr val="342424"/>
              </a:solidFill>
              <a:latin typeface="Times New Roman" panose="02020603050405020304" charset="0"/>
              <a:ea typeface="Times New Roman" panose="02020603050405020304" charset="0"/>
            </a:endParaRPr>
          </a:p>
          <a:p>
            <a:pPr algn="just">
              <a:lnSpc>
                <a:spcPts val="3220"/>
              </a:lnSpc>
            </a:pPr>
            <a:r>
              <a:rPr lang="zh-CN" altLang="en-US" sz="2000" b="1">
                <a:solidFill>
                  <a:srgbClr val="342424"/>
                </a:solidFill>
                <a:latin typeface="Times New Roman" panose="02020603050405020304" charset="0"/>
                <a:ea typeface="Times New Roman" panose="02020603050405020304" charset="0"/>
              </a:rPr>
              <a:t>Short-video content</a:t>
            </a:r>
            <a:r>
              <a:rPr lang="zh-CN" altLang="en-US" sz="2000">
                <a:solidFill>
                  <a:srgbClr val="342424"/>
                </a:solidFill>
                <a:latin typeface="Times New Roman" panose="02020603050405020304" charset="0"/>
                <a:ea typeface="Times New Roman" panose="02020603050405020304" charset="0"/>
              </a:rPr>
              <a:t>: The short videos of the commodity mainly focus on unboxing, product appearance display and function display. The shooting integrates life scenes (such as: people are not at home and need to look after babies/pets; alone at home and need to check if there are suspicious people outside the door), which is simple and practical and easily resonates.</a:t>
            </a:r>
            <a:endParaRPr lang="zh-CN" altLang="en-US" sz="2000">
              <a:solidFill>
                <a:srgbClr val="342424"/>
              </a:solidFill>
              <a:latin typeface="Times New Roman" panose="02020603050405020304" charset="0"/>
              <a:ea typeface="Times New Roman" panose="02020603050405020304" charset="0"/>
            </a:endParaRPr>
          </a:p>
          <a:p>
            <a:pPr algn="just">
              <a:lnSpc>
                <a:spcPts val="3220"/>
              </a:lnSpc>
            </a:pPr>
            <a:r>
              <a:rPr lang="zh-CN" altLang="en-US" sz="2000" b="1">
                <a:solidFill>
                  <a:srgbClr val="342424"/>
                </a:solidFill>
                <a:latin typeface="Times New Roman" panose="02020603050405020304" charset="0"/>
                <a:ea typeface="Times New Roman" panose="02020603050405020304" charset="0"/>
              </a:rPr>
              <a:t>H</a:t>
            </a:r>
            <a:r>
              <a:rPr lang="en-US" altLang="zh-CN" sz="2000" b="1">
                <a:solidFill>
                  <a:srgbClr val="342424"/>
                </a:solidFill>
                <a:latin typeface="Times New Roman" panose="02020603050405020304" charset="0"/>
                <a:ea typeface="Times New Roman" panose="02020603050405020304" charset="0"/>
              </a:rPr>
              <a:t>o</a:t>
            </a:r>
            <a:r>
              <a:rPr lang="zh-CN" altLang="en-US" sz="2000" b="1">
                <a:solidFill>
                  <a:srgbClr val="342424"/>
                </a:solidFill>
                <a:latin typeface="Times New Roman" panose="02020603050405020304" charset="0"/>
                <a:ea typeface="Times New Roman" panose="02020603050405020304" charset="0"/>
              </a:rPr>
              <a:t>t product analysis</a:t>
            </a:r>
            <a:r>
              <a:rPr lang="zh-CN" altLang="en-US" sz="2000">
                <a:solidFill>
                  <a:srgbClr val="342424"/>
                </a:solidFill>
                <a:latin typeface="Times New Roman" panose="02020603050405020304" charset="0"/>
                <a:ea typeface="Times New Roman" panose="02020603050405020304" charset="0"/>
              </a:rPr>
              <a:t>: The product has a wide radiation of people. In most areas of North America, the land is vast and the population is sparse, and some areas face relatively serious public security problems, and people have the need to protect their own safety. Secondly, there are many pet-owning families or individuals living alone who need to check the actions of pets alone at home. Families with children will use cameras to check on babies alone in the room. However, users usually worry that the connected cameras will leak their privacy. On this point, Wyze has developed a privacy mode to allay consumers' concerns. </a:t>
            </a:r>
            <a:endParaRPr lang="zh-CN" altLang="en-US" sz="2000">
              <a:solidFill>
                <a:srgbClr val="342424"/>
              </a:solidFill>
              <a:latin typeface="Times New Roman" panose="02020603050405020304" charset="0"/>
              <a:ea typeface="Times New Roman" panose="02020603050405020304" charset="0"/>
            </a:endParaRPr>
          </a:p>
        </p:txBody>
      </p:sp>
      <p:pic>
        <p:nvPicPr>
          <p:cNvPr id="8" name="图片 7" descr="C:\Users\30374\Pictures\Screenshots\屏幕截图 2024-09-06 213536.png屏幕截图 2024-09-06 213536"/>
          <p:cNvPicPr>
            <a:picLocks noChangeAspect="1"/>
          </p:cNvPicPr>
          <p:nvPr/>
        </p:nvPicPr>
        <p:blipFill>
          <a:blip r:embed="rId2"/>
          <a:srcRect t="12723" b="12723"/>
          <a:stretch>
            <a:fillRect/>
          </a:stretch>
        </p:blipFill>
        <p:spPr>
          <a:xfrm>
            <a:off x="1371600" y="7429500"/>
            <a:ext cx="11135360" cy="2384425"/>
          </a:xfrm>
          <a:prstGeom prst="rect">
            <a:avLst/>
          </a:prstGeom>
        </p:spPr>
      </p:pic>
      <p:pic>
        <p:nvPicPr>
          <p:cNvPr id="3" name="图片 2" descr="屏幕截图 2024-09-03 133747"/>
          <p:cNvPicPr>
            <a:picLocks noChangeAspect="1"/>
          </p:cNvPicPr>
          <p:nvPr/>
        </p:nvPicPr>
        <p:blipFill>
          <a:blip r:embed="rId3"/>
          <a:stretch>
            <a:fillRect/>
          </a:stretch>
        </p:blipFill>
        <p:spPr>
          <a:xfrm>
            <a:off x="16383000" y="167640"/>
            <a:ext cx="1695450" cy="6286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478063" y="62103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3" name="TextBox 5"/>
          <p:cNvSpPr txBox="1"/>
          <p:nvPr/>
        </p:nvSpPr>
        <p:spPr>
          <a:xfrm>
            <a:off x="1295400" y="495300"/>
            <a:ext cx="12634595" cy="738505"/>
          </a:xfrm>
          <a:prstGeom prst="rect">
            <a:avLst/>
          </a:prstGeom>
        </p:spPr>
        <p:txBody>
          <a:bodyPr wrap="square" lIns="0" tIns="0" rIns="0" bIns="0" rtlCol="0" anchor="t">
            <a:spAutoFit/>
          </a:bodyPr>
          <a:p>
            <a:pPr algn="just">
              <a:lnSpc>
                <a:spcPct val="100000"/>
              </a:lnSpc>
            </a:pPr>
            <a:r>
              <a:rPr lang="en-US" altLang="zh-CN" sz="4800">
                <a:solidFill>
                  <a:srgbClr val="5F5DF8"/>
                </a:solidFill>
                <a:latin typeface="Times New Roman" panose="02020603050405020304" charset="0"/>
                <a:ea typeface="Times New Roman" panose="02020603050405020304" charset="0"/>
                <a:cs typeface="Times New Roman" panose="02020603050405020304" charset="0"/>
              </a:rPr>
              <a:t>TikTok </a:t>
            </a:r>
            <a:r>
              <a:rPr sz="4800">
                <a:latin typeface="Times New Roman" panose="02020603050405020304" charset="0"/>
                <a:ea typeface="Times New Roman" panose="02020603050405020304" charset="0"/>
                <a:cs typeface="Times New Roman" panose="02020603050405020304" charset="0"/>
                <a:sym typeface="+mn-ea"/>
              </a:rPr>
              <a:t>H</a:t>
            </a:r>
            <a:r>
              <a:rPr lang="en-US" sz="4800">
                <a:latin typeface="Times New Roman" panose="02020603050405020304" charset="0"/>
                <a:ea typeface="Times New Roman" panose="02020603050405020304" charset="0"/>
                <a:cs typeface="Times New Roman" panose="02020603050405020304" charset="0"/>
                <a:sym typeface="+mn-ea"/>
              </a:rPr>
              <a:t>o</a:t>
            </a:r>
            <a:r>
              <a:rPr sz="4800">
                <a:latin typeface="Times New Roman" panose="02020603050405020304" charset="0"/>
                <a:ea typeface="Times New Roman" panose="02020603050405020304" charset="0"/>
                <a:cs typeface="Times New Roman" panose="02020603050405020304" charset="0"/>
                <a:sym typeface="+mn-ea"/>
              </a:rPr>
              <a:t>t </a:t>
            </a:r>
            <a:r>
              <a:rPr lang="en-US" sz="4800">
                <a:latin typeface="Times New Roman" panose="02020603050405020304" charset="0"/>
                <a:ea typeface="Times New Roman" panose="02020603050405020304" charset="0"/>
                <a:cs typeface="Times New Roman" panose="02020603050405020304" charset="0"/>
                <a:sym typeface="+mn-ea"/>
              </a:rPr>
              <a:t>P</a:t>
            </a:r>
            <a:r>
              <a:rPr sz="4800">
                <a:latin typeface="Times New Roman" panose="02020603050405020304" charset="0"/>
                <a:ea typeface="Times New Roman" panose="02020603050405020304" charset="0"/>
                <a:cs typeface="Times New Roman" panose="02020603050405020304" charset="0"/>
                <a:sym typeface="+mn-ea"/>
              </a:rPr>
              <a:t>roduct </a:t>
            </a:r>
            <a:r>
              <a:rPr lang="en-US" sz="4800">
                <a:latin typeface="Times New Roman" panose="02020603050405020304" charset="0"/>
                <a:ea typeface="Times New Roman" panose="02020603050405020304" charset="0"/>
                <a:cs typeface="Times New Roman" panose="02020603050405020304" charset="0"/>
                <a:sym typeface="+mn-ea"/>
              </a:rPr>
              <a:t>C</a:t>
            </a:r>
            <a:r>
              <a:rPr sz="4800">
                <a:latin typeface="Times New Roman" panose="02020603050405020304" charset="0"/>
                <a:ea typeface="Times New Roman" panose="02020603050405020304" charset="0"/>
                <a:cs typeface="Times New Roman" panose="02020603050405020304" charset="0"/>
                <a:sym typeface="+mn-ea"/>
              </a:rPr>
              <a:t>ase</a:t>
            </a:r>
            <a:r>
              <a:rPr lang="zh-CN" altLang="en-US" sz="4800">
                <a:solidFill>
                  <a:schemeClr val="tx1"/>
                </a:solidFill>
                <a:latin typeface="Times New Roman" panose="02020603050405020304" charset="0"/>
                <a:ea typeface="Times New Roman" panose="02020603050405020304" charset="0"/>
                <a:cs typeface="Times New Roman" panose="02020603050405020304" charset="0"/>
              </a:rPr>
              <a:t>：Pickle Sweatshirt</a:t>
            </a:r>
            <a:endParaRPr lang="zh-CN" altLang="en-US" sz="4800">
              <a:solidFill>
                <a:schemeClr val="tx1"/>
              </a:solidFill>
              <a:latin typeface="Times New Roman" panose="02020603050405020304" charset="0"/>
              <a:ea typeface="Times New Roman" panose="02020603050405020304" charset="0"/>
              <a:cs typeface="Times New Roman" panose="02020603050405020304" charset="0"/>
            </a:endParaRPr>
          </a:p>
        </p:txBody>
      </p:sp>
      <p:sp>
        <p:nvSpPr>
          <p:cNvPr id="5" name="TextBox 6"/>
          <p:cNvSpPr txBox="1"/>
          <p:nvPr/>
        </p:nvSpPr>
        <p:spPr>
          <a:xfrm>
            <a:off x="1295400" y="1181100"/>
            <a:ext cx="16357600" cy="4954905"/>
          </a:xfrm>
          <a:prstGeom prst="rect">
            <a:avLst/>
          </a:prstGeom>
        </p:spPr>
        <p:txBody>
          <a:bodyPr wrap="square" lIns="0" tIns="0" rIns="0" bIns="0" rtlCol="0" anchor="t">
            <a:spAutoFit/>
          </a:bodyPr>
          <a:p>
            <a:pPr algn="just">
              <a:lnSpc>
                <a:spcPts val="3220"/>
              </a:lnSpc>
            </a:pPr>
            <a:r>
              <a:rPr sz="2000" b="1">
                <a:solidFill>
                  <a:srgbClr val="342424"/>
                </a:solidFill>
                <a:latin typeface="Times New Roman" panose="02020603050405020304" charset="0"/>
                <a:ea typeface="Times New Roman" panose="02020603050405020304" charset="0"/>
              </a:rPr>
              <a:t>Basic situation</a:t>
            </a:r>
            <a:r>
              <a:rPr sz="2000">
                <a:solidFill>
                  <a:srgbClr val="342424"/>
                </a:solidFill>
                <a:latin typeface="Times New Roman" panose="02020603050405020304" charset="0"/>
                <a:ea typeface="Times New Roman" panose="02020603050405020304" charset="0"/>
              </a:rPr>
              <a:t>: The unit price is $44. Since its listing in July until October 7th, the total sales volume has reached 42,900 pieces, the estimated sales amount has reached 1.84 million US dollars, the estimated gross profit margin is between 30% and 50%, and it has been included in the TOP 10 sales list in North America for several consecutive weeks.</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Promotion method</a:t>
            </a:r>
            <a:r>
              <a:rPr sz="2000">
                <a:solidFill>
                  <a:srgbClr val="342424"/>
                </a:solidFill>
                <a:latin typeface="Times New Roman" panose="02020603050405020304" charset="0"/>
                <a:ea typeface="Times New Roman" panose="02020603050405020304" charset="0"/>
              </a:rPr>
              <a:t>: Video promotion with goods. In the past 30 days, 103 videos have been produced, contributing 1.5 million views. The promotion conversion rate (commodity sales volume / video views) is 2.105‰, and the GPM (transaction amount per thousand video views) is as high as $98.61.</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Transaction drivers</a:t>
            </a:r>
            <a:r>
              <a:rPr sz="2000">
                <a:solidFill>
                  <a:srgbClr val="342424"/>
                </a:solidFill>
                <a:latin typeface="Times New Roman" panose="02020603050405020304" charset="0"/>
                <a:ea typeface="Times New Roman" panose="02020603050405020304" charset="0"/>
              </a:rPr>
              <a:t>: Connecting with influencers, spontaneous dissemination by users, merchants releasing a large number of short videos and actively interacting</a:t>
            </a:r>
            <a:endParaRPr sz="2000">
              <a:solidFill>
                <a:srgbClr val="342424"/>
              </a:solidFill>
              <a:latin typeface="Times New Roman" panose="02020603050405020304" charset="0"/>
              <a:ea typeface="Times New Roman" panose="02020603050405020304" charset="0"/>
            </a:endParaRPr>
          </a:p>
          <a:p>
            <a:pPr algn="just">
              <a:lnSpc>
                <a:spcPts val="3220"/>
              </a:lnSpc>
            </a:pPr>
            <a:r>
              <a:rPr sz="2000">
                <a:solidFill>
                  <a:srgbClr val="342424"/>
                </a:solidFill>
                <a:latin typeface="Times New Roman" panose="02020603050405020304" charset="0"/>
                <a:ea typeface="Times New Roman" panose="02020603050405020304" charset="0"/>
              </a:rPr>
              <a:t>Influencers for promotion: Promotion by "Gen Z" influencers in the category of youth trends + promotion by merchants</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H</a:t>
            </a:r>
            <a:r>
              <a:rPr lang="en-US" sz="2000" b="1">
                <a:solidFill>
                  <a:srgbClr val="342424"/>
                </a:solidFill>
                <a:latin typeface="Times New Roman" panose="02020603050405020304" charset="0"/>
                <a:ea typeface="Times New Roman" panose="02020603050405020304" charset="0"/>
              </a:rPr>
              <a:t>o</a:t>
            </a:r>
            <a:r>
              <a:rPr sz="2000" b="1">
                <a:solidFill>
                  <a:srgbClr val="342424"/>
                </a:solidFill>
                <a:latin typeface="Times New Roman" panose="02020603050405020304" charset="0"/>
                <a:ea typeface="Times New Roman" panose="02020603050405020304" charset="0"/>
              </a:rPr>
              <a:t>t product analysis</a:t>
            </a:r>
            <a:r>
              <a:rPr sz="2000">
                <a:solidFill>
                  <a:srgbClr val="342424"/>
                </a:solidFill>
                <a:latin typeface="Times New Roman" panose="02020603050405020304" charset="0"/>
                <a:ea typeface="Times New Roman" panose="02020603050405020304" charset="0"/>
              </a:rPr>
              <a:t>: The pattern of the pickle jar has a memorable point and topic discussion degree, which is easy to cause viral marketing dissemination. Its essence is "meme culture". It utilizes the psychology of young people who like to express their personality and follow popular culture. Establish a dedicated tag (hashtag) for the commodity, guide users to generate UGC content. Through co-production, interaction, the impact and "brainwashing" of a large amount of content, young users are prompted to follow the trend and place orders. </a:t>
            </a:r>
            <a:endParaRPr sz="2000">
              <a:solidFill>
                <a:srgbClr val="342424"/>
              </a:solidFill>
              <a:latin typeface="Times New Roman" panose="02020603050405020304" charset="0"/>
              <a:ea typeface="Times New Roman" panose="02020603050405020304" charset="0"/>
            </a:endParaRPr>
          </a:p>
        </p:txBody>
      </p:sp>
      <p:pic>
        <p:nvPicPr>
          <p:cNvPr id="2" name="图片 1" descr="屏幕截图 2024-09-03 133747"/>
          <p:cNvPicPr>
            <a:picLocks noChangeAspect="1"/>
          </p:cNvPicPr>
          <p:nvPr/>
        </p:nvPicPr>
        <p:blipFill>
          <a:blip r:embed="rId2"/>
          <a:stretch>
            <a:fillRect/>
          </a:stretch>
        </p:blipFill>
        <p:spPr>
          <a:xfrm>
            <a:off x="16306800" y="38100"/>
            <a:ext cx="1695450" cy="628650"/>
          </a:xfrm>
          <a:prstGeom prst="rect">
            <a:avLst/>
          </a:prstGeom>
        </p:spPr>
      </p:pic>
      <p:pic>
        <p:nvPicPr>
          <p:cNvPr id="6" name="图片 5"/>
          <p:cNvPicPr>
            <a:picLocks noChangeAspect="1"/>
          </p:cNvPicPr>
          <p:nvPr>
            <p:custDataLst>
              <p:tags r:id="rId3"/>
            </p:custDataLst>
          </p:nvPr>
        </p:nvPicPr>
        <p:blipFill>
          <a:blip r:embed="rId4"/>
          <a:stretch>
            <a:fillRect/>
          </a:stretch>
        </p:blipFill>
        <p:spPr>
          <a:xfrm>
            <a:off x="1295400" y="6428740"/>
            <a:ext cx="9729470" cy="31654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478063" y="62103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2" name="TextBox 5"/>
          <p:cNvSpPr txBox="1"/>
          <p:nvPr/>
        </p:nvSpPr>
        <p:spPr>
          <a:xfrm>
            <a:off x="914400" y="1028700"/>
            <a:ext cx="14958695" cy="676910"/>
          </a:xfrm>
          <a:prstGeom prst="rect">
            <a:avLst/>
          </a:prstGeom>
        </p:spPr>
        <p:txBody>
          <a:bodyPr wrap="square" lIns="0" tIns="0" rIns="0" bIns="0" rtlCol="0" anchor="t">
            <a:spAutoFit/>
          </a:bodyPr>
          <a:p>
            <a:pPr algn="just">
              <a:lnSpc>
                <a:spcPct val="100000"/>
              </a:lnSpc>
            </a:pPr>
            <a:r>
              <a:rPr lang="en-US" altLang="zh-CN" sz="4400">
                <a:solidFill>
                  <a:srgbClr val="5F5DF8"/>
                </a:solidFill>
                <a:latin typeface="Times New Roman" panose="02020603050405020304" charset="0"/>
                <a:ea typeface="Times New Roman" panose="02020603050405020304" charset="0"/>
                <a:cs typeface="Times New Roman" panose="02020603050405020304" charset="0"/>
              </a:rPr>
              <a:t>TikTok </a:t>
            </a:r>
            <a:r>
              <a:rPr sz="4400">
                <a:latin typeface="Times New Roman" panose="02020603050405020304" charset="0"/>
                <a:ea typeface="Times New Roman" panose="02020603050405020304" charset="0"/>
                <a:cs typeface="Times New Roman" panose="02020603050405020304" charset="0"/>
                <a:sym typeface="+mn-ea"/>
              </a:rPr>
              <a:t>H</a:t>
            </a:r>
            <a:r>
              <a:rPr lang="en-US" sz="4400">
                <a:latin typeface="Times New Roman" panose="02020603050405020304" charset="0"/>
                <a:ea typeface="Times New Roman" panose="02020603050405020304" charset="0"/>
                <a:cs typeface="Times New Roman" panose="02020603050405020304" charset="0"/>
                <a:sym typeface="+mn-ea"/>
              </a:rPr>
              <a:t>o</a:t>
            </a:r>
            <a:r>
              <a:rPr sz="4400">
                <a:latin typeface="Times New Roman" panose="02020603050405020304" charset="0"/>
                <a:ea typeface="Times New Roman" panose="02020603050405020304" charset="0"/>
                <a:cs typeface="Times New Roman" panose="02020603050405020304" charset="0"/>
                <a:sym typeface="+mn-ea"/>
              </a:rPr>
              <a:t>t </a:t>
            </a:r>
            <a:r>
              <a:rPr lang="en-US" sz="4400">
                <a:latin typeface="Times New Roman" panose="02020603050405020304" charset="0"/>
                <a:ea typeface="Times New Roman" panose="02020603050405020304" charset="0"/>
                <a:cs typeface="Times New Roman" panose="02020603050405020304" charset="0"/>
                <a:sym typeface="+mn-ea"/>
              </a:rPr>
              <a:t>P</a:t>
            </a:r>
            <a:r>
              <a:rPr sz="4400">
                <a:latin typeface="Times New Roman" panose="02020603050405020304" charset="0"/>
                <a:ea typeface="Times New Roman" panose="02020603050405020304" charset="0"/>
                <a:cs typeface="Times New Roman" panose="02020603050405020304" charset="0"/>
                <a:sym typeface="+mn-ea"/>
              </a:rPr>
              <a:t>roduct </a:t>
            </a:r>
            <a:r>
              <a:rPr lang="en-US" sz="4400">
                <a:latin typeface="Times New Roman" panose="02020603050405020304" charset="0"/>
                <a:ea typeface="Times New Roman" panose="02020603050405020304" charset="0"/>
                <a:cs typeface="Times New Roman" panose="02020603050405020304" charset="0"/>
                <a:sym typeface="+mn-ea"/>
              </a:rPr>
              <a:t>C</a:t>
            </a:r>
            <a:r>
              <a:rPr sz="4400">
                <a:latin typeface="Times New Roman" panose="02020603050405020304" charset="0"/>
                <a:ea typeface="Times New Roman" panose="02020603050405020304" charset="0"/>
                <a:cs typeface="Times New Roman" panose="02020603050405020304" charset="0"/>
                <a:sym typeface="+mn-ea"/>
              </a:rPr>
              <a:t>ase</a:t>
            </a:r>
            <a:r>
              <a:rPr lang="zh-CN" altLang="en-US" sz="4400">
                <a:solidFill>
                  <a:schemeClr val="tx1"/>
                </a:solidFill>
                <a:latin typeface="Times New Roman" panose="02020603050405020304" charset="0"/>
                <a:ea typeface="Times New Roman" panose="02020603050405020304" charset="0"/>
                <a:cs typeface="Times New Roman" panose="02020603050405020304" charset="0"/>
              </a:rPr>
              <a:t>：</a:t>
            </a:r>
            <a:r>
              <a:rPr lang="en-US" altLang="zh-CN" sz="4400">
                <a:solidFill>
                  <a:schemeClr val="tx1"/>
                </a:solidFill>
                <a:latin typeface="Times New Roman" panose="02020603050405020304" charset="0"/>
                <a:ea typeface="Times New Roman" panose="02020603050405020304" charset="0"/>
                <a:cs typeface="Times New Roman" panose="02020603050405020304" charset="0"/>
              </a:rPr>
              <a:t>The Shadow Work Journal</a:t>
            </a:r>
            <a:endParaRPr lang="en-US" altLang="zh-CN" sz="4400">
              <a:solidFill>
                <a:schemeClr val="tx1"/>
              </a:solidFill>
              <a:latin typeface="Times New Roman" panose="02020603050405020304" charset="0"/>
              <a:ea typeface="Times New Roman" panose="02020603050405020304" charset="0"/>
              <a:cs typeface="Times New Roman" panose="02020603050405020304" charset="0"/>
            </a:endParaRPr>
          </a:p>
        </p:txBody>
      </p:sp>
      <p:sp>
        <p:nvSpPr>
          <p:cNvPr id="6" name="TextBox 6"/>
          <p:cNvSpPr txBox="1"/>
          <p:nvPr/>
        </p:nvSpPr>
        <p:spPr>
          <a:xfrm>
            <a:off x="990600" y="1866900"/>
            <a:ext cx="16821150" cy="4954905"/>
          </a:xfrm>
          <a:prstGeom prst="rect">
            <a:avLst/>
          </a:prstGeom>
        </p:spPr>
        <p:txBody>
          <a:bodyPr wrap="square" lIns="0" tIns="0" rIns="0" bIns="0" rtlCol="0" anchor="t">
            <a:spAutoFit/>
          </a:bodyPr>
          <a:p>
            <a:pPr algn="just">
              <a:lnSpc>
                <a:spcPts val="3220"/>
              </a:lnSpc>
            </a:pPr>
            <a:r>
              <a:rPr sz="2000" b="1">
                <a:solidFill>
                  <a:srgbClr val="342424"/>
                </a:solidFill>
                <a:latin typeface="Times New Roman" panose="02020603050405020304" charset="0"/>
                <a:ea typeface="Times New Roman" panose="02020603050405020304" charset="0"/>
              </a:rPr>
              <a:t>Basic situation</a:t>
            </a:r>
            <a:r>
              <a:rPr sz="2000">
                <a:solidFill>
                  <a:srgbClr val="342424"/>
                </a:solidFill>
                <a:latin typeface="Times New Roman" panose="02020603050405020304" charset="0"/>
                <a:ea typeface="Times New Roman" panose="02020603050405020304" charset="0"/>
              </a:rPr>
              <a:t>: The book priced at $20 has sold as many as 46,700 copies in the past month, with an estimated sales amount of over $885,300, becoming the first book that is popularly sold in the TikTok Shop! The profit margin of this category is extremely high, with an estimated profit margin of 60% - 70%. The related tag #theshadowworkjournal of this book has currently received 556 million views.</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Promotion method</a:t>
            </a:r>
            <a:r>
              <a:rPr sz="2000">
                <a:solidFill>
                  <a:srgbClr val="342424"/>
                </a:solidFill>
                <a:latin typeface="Times New Roman" panose="02020603050405020304" charset="0"/>
                <a:ea typeface="Times New Roman" panose="02020603050405020304" charset="0"/>
              </a:rPr>
              <a:t>: The shop account @Zenfulnote promotes with goods by posting a large number of videos and inviting bloggers to promote with goods. There are as many as 346 TikTok videos in the past 30 days, with an average playback volume of as high as 129,600 times. Besides TikTok, it has also deployed multiple media, independent websites and offline bookstores.</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Transaction drivers</a:t>
            </a:r>
            <a:r>
              <a:rPr sz="2000">
                <a:solidFill>
                  <a:srgbClr val="342424"/>
                </a:solidFill>
                <a:latin typeface="Times New Roman" panose="02020603050405020304" charset="0"/>
                <a:ea typeface="Times New Roman" panose="02020603050405020304" charset="0"/>
              </a:rPr>
              <a:t>: Connecting with influencers, spontaneous dissemination by users, merchants releasing a large number of short videos and actively interacting</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Influencers for promotion</a:t>
            </a:r>
            <a:r>
              <a:rPr sz="2000">
                <a:solidFill>
                  <a:srgbClr val="342424"/>
                </a:solidFill>
                <a:latin typeface="Times New Roman" panose="02020603050405020304" charset="0"/>
                <a:ea typeface="Times New Roman" panose="02020603050405020304" charset="0"/>
              </a:rPr>
              <a:t>: Promotion by "Gen Z" influencers + promotion by the merchant's video matrix</a:t>
            </a:r>
            <a:endParaRPr sz="2000">
              <a:solidFill>
                <a:srgbClr val="342424"/>
              </a:solidFill>
              <a:latin typeface="Times New Roman" panose="02020603050405020304" charset="0"/>
              <a:ea typeface="Times New Roman" panose="02020603050405020304" charset="0"/>
            </a:endParaRPr>
          </a:p>
          <a:p>
            <a:pPr algn="just">
              <a:lnSpc>
                <a:spcPts val="3220"/>
              </a:lnSpc>
            </a:pPr>
            <a:r>
              <a:rPr sz="2000" b="1">
                <a:solidFill>
                  <a:srgbClr val="342424"/>
                </a:solidFill>
                <a:latin typeface="Times New Roman" panose="02020603050405020304" charset="0"/>
                <a:ea typeface="Times New Roman" panose="02020603050405020304" charset="0"/>
              </a:rPr>
              <a:t>H</a:t>
            </a:r>
            <a:r>
              <a:rPr lang="en-US" sz="2000" b="1">
                <a:solidFill>
                  <a:srgbClr val="342424"/>
                </a:solidFill>
                <a:latin typeface="Times New Roman" panose="02020603050405020304" charset="0"/>
                <a:ea typeface="Times New Roman" panose="02020603050405020304" charset="0"/>
              </a:rPr>
              <a:t>o</a:t>
            </a:r>
            <a:r>
              <a:rPr sz="2000" b="1">
                <a:solidFill>
                  <a:srgbClr val="342424"/>
                </a:solidFill>
                <a:latin typeface="Times New Roman" panose="02020603050405020304" charset="0"/>
                <a:ea typeface="Times New Roman" panose="02020603050405020304" charset="0"/>
              </a:rPr>
              <a:t>t product analysis</a:t>
            </a:r>
            <a:r>
              <a:rPr sz="2000">
                <a:solidFill>
                  <a:srgbClr val="342424"/>
                </a:solidFill>
                <a:latin typeface="Times New Roman" panose="02020603050405020304" charset="0"/>
                <a:ea typeface="Times New Roman" panose="02020603050405020304" charset="0"/>
              </a:rPr>
              <a:t>: The spiritual healing market is gradually emerging, and people are paying more and more attention to mental health and are willing to pay for a good experience. The interactive psychology reference book is unique. Utilizing the public's sharing psychology has prompted people to open their hearts and actively spread their usage experiences. Establish a dedicated tag (hashtag) for the commodity, guide users to generate UGC content, co-produce, interact, publicize the content of the book and the positive incentive effect of self-growth, and prompt users to place orders. </a:t>
            </a:r>
            <a:endParaRPr sz="2000">
              <a:solidFill>
                <a:srgbClr val="342424"/>
              </a:solidFill>
              <a:latin typeface="Times New Roman" panose="02020603050405020304" charset="0"/>
              <a:ea typeface="Times New Roman" panose="02020603050405020304" charset="0"/>
            </a:endParaRPr>
          </a:p>
        </p:txBody>
      </p:sp>
      <p:pic>
        <p:nvPicPr>
          <p:cNvPr id="3" name="图片 2" descr="屏幕截图 2024-09-03 133747"/>
          <p:cNvPicPr>
            <a:picLocks noChangeAspect="1"/>
          </p:cNvPicPr>
          <p:nvPr/>
        </p:nvPicPr>
        <p:blipFill>
          <a:blip r:embed="rId2"/>
          <a:stretch>
            <a:fillRect/>
          </a:stretch>
        </p:blipFill>
        <p:spPr>
          <a:xfrm>
            <a:off x="16306800" y="114300"/>
            <a:ext cx="1695450" cy="628650"/>
          </a:xfrm>
          <a:prstGeom prst="rect">
            <a:avLst/>
          </a:prstGeom>
        </p:spPr>
      </p:pic>
      <p:pic>
        <p:nvPicPr>
          <p:cNvPr id="5" name="图片 4"/>
          <p:cNvPicPr>
            <a:picLocks noChangeAspect="1"/>
          </p:cNvPicPr>
          <p:nvPr>
            <p:custDataLst>
              <p:tags r:id="rId3"/>
            </p:custDataLst>
          </p:nvPr>
        </p:nvPicPr>
        <p:blipFill>
          <a:blip r:embed="rId4"/>
          <a:stretch>
            <a:fillRect/>
          </a:stretch>
        </p:blipFill>
        <p:spPr>
          <a:xfrm>
            <a:off x="1219200" y="7200900"/>
            <a:ext cx="6787515" cy="227393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01662" y="6667803"/>
            <a:ext cx="9259747" cy="8229600"/>
          </a:xfrm>
          <a:custGeom>
            <a:avLst/>
            <a:gdLst/>
            <a:ahLst/>
            <a:cxnLst/>
            <a:rect l="l" t="t" r="r" b="b"/>
            <a:pathLst>
              <a:path w="9259747" h="8229600">
                <a:moveTo>
                  <a:pt x="0" y="0"/>
                </a:moveTo>
                <a:lnTo>
                  <a:pt x="9259747" y="0"/>
                </a:lnTo>
                <a:lnTo>
                  <a:pt x="9259747" y="8229600"/>
                </a:lnTo>
                <a:lnTo>
                  <a:pt x="0" y="8229600"/>
                </a:lnTo>
                <a:lnTo>
                  <a:pt x="0" y="0"/>
                </a:lnTo>
                <a:close/>
              </a:path>
            </a:pathLst>
          </a:custGeom>
          <a:blipFill>
            <a:blip r:embed="rId1"/>
            <a:stretch>
              <a:fillRect/>
            </a:stretch>
          </a:blipFill>
        </p:spPr>
      </p:sp>
      <p:sp>
        <p:nvSpPr>
          <p:cNvPr id="3" name="TextBox 3"/>
          <p:cNvSpPr txBox="1"/>
          <p:nvPr/>
        </p:nvSpPr>
        <p:spPr>
          <a:xfrm>
            <a:off x="705485" y="266857"/>
            <a:ext cx="10639497" cy="633730"/>
          </a:xfrm>
          <a:prstGeom prst="rect">
            <a:avLst/>
          </a:prstGeom>
        </p:spPr>
        <p:txBody>
          <a:bodyPr lIns="0" tIns="0" rIns="0" bIns="0" rtlCol="0" anchor="t">
            <a:spAutoFit/>
          </a:bodyPr>
          <a:lstStyle/>
          <a:p>
            <a:pPr>
              <a:lnSpc>
                <a:spcPts val="4945"/>
              </a:lnSpc>
            </a:pPr>
            <a:r>
              <a:rPr lang="en-US" sz="4300">
                <a:solidFill>
                  <a:srgbClr val="000000"/>
                </a:solidFill>
                <a:latin typeface="Times New Roman" panose="02020603050405020304" charset="0"/>
                <a:ea typeface="Times New Roman" panose="02020603050405020304" charset="0"/>
                <a:cs typeface="Times New Roman" panose="02020603050405020304" charset="0"/>
              </a:rPr>
              <a:t>Summary</a:t>
            </a:r>
            <a:endParaRPr lang="en-US" sz="4300">
              <a:solidFill>
                <a:srgbClr val="000000"/>
              </a:solidFill>
              <a:latin typeface="Times New Roman" panose="02020603050405020304" charset="0"/>
              <a:ea typeface="Times New Roman" panose="02020603050405020304" charset="0"/>
              <a:cs typeface="Times New Roman" panose="02020603050405020304" charset="0"/>
            </a:endParaRPr>
          </a:p>
        </p:txBody>
      </p:sp>
      <p:sp>
        <p:nvSpPr>
          <p:cNvPr id="26" name="TextBox 8"/>
          <p:cNvSpPr txBox="1"/>
          <p:nvPr/>
        </p:nvSpPr>
        <p:spPr>
          <a:xfrm>
            <a:off x="1082040" y="2628900"/>
            <a:ext cx="16090900" cy="5038090"/>
          </a:xfrm>
          <a:prstGeom prst="rect">
            <a:avLst/>
          </a:prstGeom>
          <a:ln>
            <a:noFill/>
          </a:ln>
        </p:spPr>
        <p:txBody>
          <a:bodyPr wrap="square" lIns="0" tIns="0" rIns="0" bIns="0" rtlCol="0" anchor="t" anchorCtr="0">
            <a:noAutofit/>
          </a:bodyPr>
          <a:p>
            <a:pPr indent="0" algn="just">
              <a:lnSpc>
                <a:spcPct val="200000"/>
              </a:lnSpc>
              <a:buFont typeface="Wingdings" panose="05000000000000000000" charset="0"/>
              <a:buNone/>
            </a:pPr>
            <a:endParaRPr lang="zh-CN" altLang="en-US" sz="24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p:txBody>
      </p:sp>
      <p:sp>
        <p:nvSpPr>
          <p:cNvPr id="4" name="TextBox 8"/>
          <p:cNvSpPr txBox="1"/>
          <p:nvPr/>
        </p:nvSpPr>
        <p:spPr>
          <a:xfrm>
            <a:off x="705485" y="1117600"/>
            <a:ext cx="16884650" cy="8061325"/>
          </a:xfrm>
          <a:prstGeom prst="rect">
            <a:avLst/>
          </a:prstGeom>
          <a:ln>
            <a:noFill/>
          </a:ln>
        </p:spPr>
        <p:txBody>
          <a:bodyPr wrap="square" lIns="0" tIns="0" rIns="0" bIns="0" rtlCol="0" anchor="t" anchorCtr="0">
            <a:noAutofit/>
          </a:bodyPr>
          <a:p>
            <a:pPr indent="0" algn="just">
              <a:lnSpc>
                <a:spcPct val="13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TikTok Shop's US site is currently in a stage of rapid development, mainly manifested as: the overall rapid increase in the number of shops and sales. In September, TikTok Shop's US site's estimated monthly sales exceeded 100 million US dollars, and this number will continue to soar as North America enters the peak season for e-commerce shopping in the fourth quarter.</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30000"/>
              </a:lnSpc>
              <a:buFont typeface="Wingdings" panose="05000000000000000000" charset="0"/>
              <a:buNone/>
            </a:pP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3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From the perspective of the order situation of popular categories, the three major categories of beauty and personal care, women</a:t>
            </a:r>
            <a:r>
              <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swear &amp; underwear</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mobile phones and electronic products have remained in the top four every month in the third quarter. Beauty and personal care is still the category with the most orders and the highest conversion rate at various TikTok Shop country sites, and this trend is even more obvious in the US market: The sales of beauty and personal care in the third quarter are far ahead, nearly 1.7 times that of the second-place </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women</a:t>
            </a:r>
            <a:r>
              <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swear &amp; underwear</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category. The sales of </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women</a:t>
            </a:r>
            <a:r>
              <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swear &amp; underwear</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in the third quarter reached the range of 35 million to 40 million US dollars; mobile phones and electronic products reached 10 million to 15 million US dollars, not much different from the two categories of collection and kitchen supplies.</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30000"/>
              </a:lnSpc>
              <a:buFont typeface="Wingdings" panose="05000000000000000000" charset="0"/>
              <a:buNone/>
            </a:pP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3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From the perspective of popular shops, shops of beauty and personal care and </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women</a:t>
            </a:r>
            <a:r>
              <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swear &amp; underwear</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account for 70% of the top 10 popular shops, reflecting the consumption power of American female consumers. From the perspective of the situation of ordered products, light and small items with a price of $30 - $50 and medium and low-priced products have sold well in TikTok Shop in the US. Local small and medium-sized DTC brands with e-commerce experience and overseas social media operation experience have welcomed new growth opportunities on TikTok.</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30000"/>
              </a:lnSpc>
              <a:buFont typeface="Wingdings" panose="05000000000000000000" charset="0"/>
              <a:buNone/>
            </a:pP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3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The soaring sales of shops and categories are mostly driven by hot products. Therefore, mastering the methods of selecting and creating hot product products has become increasingly important for sellers. Judging from the order methods of multiple different types of hot products, short-video promotion with goods is currently the mainstream method in the US site, mainly completed through merchants' independent creation of short videos and a large number of connections with influencers. Some brand stores have also begun to try live promotion with goods in the store. </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3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November 2023</a:t>
            </a:r>
            <a:endPar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p:txBody>
      </p:sp>
      <p:pic>
        <p:nvPicPr>
          <p:cNvPr id="6" name="图片 5" descr="屏幕截图 2024-09-03 133747"/>
          <p:cNvPicPr>
            <a:picLocks noChangeAspect="1"/>
          </p:cNvPicPr>
          <p:nvPr/>
        </p:nvPicPr>
        <p:blipFill>
          <a:blip r:embed="rId2"/>
          <a:stretch>
            <a:fillRect/>
          </a:stretch>
        </p:blipFill>
        <p:spPr>
          <a:xfrm>
            <a:off x="16306800" y="114300"/>
            <a:ext cx="1695450" cy="6286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rot="0">
            <a:off x="3261995" y="5794375"/>
            <a:ext cx="3609975" cy="3888740"/>
            <a:chOff x="0" y="0"/>
            <a:chExt cx="5102772" cy="4480933"/>
          </a:xfrm>
        </p:grpSpPr>
        <p:sp>
          <p:nvSpPr>
            <p:cNvPr id="6" name="Freeform 6"/>
            <p:cNvSpPr/>
            <p:nvPr/>
          </p:nvSpPr>
          <p:spPr>
            <a:xfrm>
              <a:off x="0" y="0"/>
              <a:ext cx="5102772" cy="4480933"/>
            </a:xfrm>
            <a:custGeom>
              <a:avLst/>
              <a:gdLst/>
              <a:ahLst/>
              <a:cxnLst/>
              <a:rect l="l" t="t" r="r" b="b"/>
              <a:pathLst>
                <a:path w="5102772" h="4480933">
                  <a:moveTo>
                    <a:pt x="4978312" y="4480933"/>
                  </a:moveTo>
                  <a:lnTo>
                    <a:pt x="124460" y="4480933"/>
                  </a:lnTo>
                  <a:cubicBezTo>
                    <a:pt x="55880" y="4480933"/>
                    <a:pt x="0" y="4425053"/>
                    <a:pt x="0" y="4356473"/>
                  </a:cubicBezTo>
                  <a:lnTo>
                    <a:pt x="0" y="124460"/>
                  </a:lnTo>
                  <a:cubicBezTo>
                    <a:pt x="0" y="55880"/>
                    <a:pt x="55880" y="0"/>
                    <a:pt x="124460" y="0"/>
                  </a:cubicBezTo>
                  <a:lnTo>
                    <a:pt x="4978312" y="0"/>
                  </a:lnTo>
                  <a:cubicBezTo>
                    <a:pt x="5046892" y="0"/>
                    <a:pt x="5102772" y="55880"/>
                    <a:pt x="5102772" y="124460"/>
                  </a:cubicBezTo>
                  <a:lnTo>
                    <a:pt x="5102772" y="4356473"/>
                  </a:lnTo>
                  <a:cubicBezTo>
                    <a:pt x="5102772" y="4425053"/>
                    <a:pt x="5046892" y="4480933"/>
                    <a:pt x="4978312" y="4480933"/>
                  </a:cubicBezTo>
                  <a:close/>
                </a:path>
              </a:pathLst>
            </a:custGeom>
            <a:solidFill>
              <a:srgbClr val="F5F6F8"/>
            </a:solidFill>
          </p:spPr>
        </p:sp>
      </p:grpSp>
      <p:sp>
        <p:nvSpPr>
          <p:cNvPr id="7" name="Freeform 7"/>
          <p:cNvSpPr/>
          <p:nvPr/>
        </p:nvSpPr>
        <p:spPr>
          <a:xfrm>
            <a:off x="3262209" y="2476727"/>
            <a:ext cx="3609879" cy="3317599"/>
          </a:xfrm>
          <a:custGeom>
            <a:avLst/>
            <a:gdLst/>
            <a:ahLst/>
            <a:cxnLst/>
            <a:rect l="l" t="t" r="r" b="b"/>
            <a:pathLst>
              <a:path w="3609879" h="3317599">
                <a:moveTo>
                  <a:pt x="0" y="0"/>
                </a:moveTo>
                <a:lnTo>
                  <a:pt x="3609879" y="0"/>
                </a:lnTo>
                <a:lnTo>
                  <a:pt x="3609879" y="3317600"/>
                </a:lnTo>
                <a:lnTo>
                  <a:pt x="0" y="3317600"/>
                </a:lnTo>
                <a:lnTo>
                  <a:pt x="0" y="0"/>
                </a:lnTo>
                <a:close/>
              </a:path>
            </a:pathLst>
          </a:custGeom>
          <a:blipFill>
            <a:blip r:embed="rId1"/>
            <a:stretch>
              <a:fillRect l="-82396" r="-1410"/>
            </a:stretch>
          </a:blipFill>
        </p:spPr>
      </p:sp>
      <p:grpSp>
        <p:nvGrpSpPr>
          <p:cNvPr id="8" name="Group 8"/>
          <p:cNvGrpSpPr/>
          <p:nvPr/>
        </p:nvGrpSpPr>
        <p:grpSpPr>
          <a:xfrm rot="0">
            <a:off x="7229475" y="5794375"/>
            <a:ext cx="3609975" cy="3876040"/>
            <a:chOff x="0" y="0"/>
            <a:chExt cx="5102772" cy="4480933"/>
          </a:xfrm>
        </p:grpSpPr>
        <p:sp>
          <p:nvSpPr>
            <p:cNvPr id="9" name="Freeform 9"/>
            <p:cNvSpPr/>
            <p:nvPr/>
          </p:nvSpPr>
          <p:spPr>
            <a:xfrm>
              <a:off x="0" y="0"/>
              <a:ext cx="5102772" cy="4480933"/>
            </a:xfrm>
            <a:custGeom>
              <a:avLst/>
              <a:gdLst/>
              <a:ahLst/>
              <a:cxnLst/>
              <a:rect l="l" t="t" r="r" b="b"/>
              <a:pathLst>
                <a:path w="5102772" h="4480933">
                  <a:moveTo>
                    <a:pt x="4978312" y="4480933"/>
                  </a:moveTo>
                  <a:lnTo>
                    <a:pt x="124460" y="4480933"/>
                  </a:lnTo>
                  <a:cubicBezTo>
                    <a:pt x="55880" y="4480933"/>
                    <a:pt x="0" y="4425053"/>
                    <a:pt x="0" y="4356473"/>
                  </a:cubicBezTo>
                  <a:lnTo>
                    <a:pt x="0" y="124460"/>
                  </a:lnTo>
                  <a:cubicBezTo>
                    <a:pt x="0" y="55880"/>
                    <a:pt x="55880" y="0"/>
                    <a:pt x="124460" y="0"/>
                  </a:cubicBezTo>
                  <a:lnTo>
                    <a:pt x="4978312" y="0"/>
                  </a:lnTo>
                  <a:cubicBezTo>
                    <a:pt x="5046892" y="0"/>
                    <a:pt x="5102772" y="55880"/>
                    <a:pt x="5102772" y="124460"/>
                  </a:cubicBezTo>
                  <a:lnTo>
                    <a:pt x="5102772" y="4356473"/>
                  </a:lnTo>
                  <a:cubicBezTo>
                    <a:pt x="5102772" y="4425053"/>
                    <a:pt x="5046892" y="4480933"/>
                    <a:pt x="4978312" y="4480933"/>
                  </a:cubicBezTo>
                  <a:close/>
                </a:path>
              </a:pathLst>
            </a:custGeom>
            <a:solidFill>
              <a:srgbClr val="F5F6F8"/>
            </a:solidFill>
          </p:spPr>
        </p:sp>
      </p:grpSp>
      <p:sp>
        <p:nvSpPr>
          <p:cNvPr id="10" name="Freeform 10"/>
          <p:cNvSpPr/>
          <p:nvPr/>
        </p:nvSpPr>
        <p:spPr>
          <a:xfrm>
            <a:off x="7229446" y="2476727"/>
            <a:ext cx="3609879" cy="3317599"/>
          </a:xfrm>
          <a:custGeom>
            <a:avLst/>
            <a:gdLst/>
            <a:ahLst/>
            <a:cxnLst/>
            <a:rect l="l" t="t" r="r" b="b"/>
            <a:pathLst>
              <a:path w="3609879" h="3317599">
                <a:moveTo>
                  <a:pt x="0" y="0"/>
                </a:moveTo>
                <a:lnTo>
                  <a:pt x="3609879" y="0"/>
                </a:lnTo>
                <a:lnTo>
                  <a:pt x="3609879" y="3317600"/>
                </a:lnTo>
                <a:lnTo>
                  <a:pt x="0" y="3317600"/>
                </a:lnTo>
                <a:lnTo>
                  <a:pt x="0" y="0"/>
                </a:lnTo>
                <a:close/>
              </a:path>
            </a:pathLst>
          </a:custGeom>
          <a:blipFill>
            <a:blip r:embed="rId2"/>
            <a:stretch>
              <a:fillRect l="-18970" r="-18970"/>
            </a:stretch>
          </a:blipFill>
        </p:spPr>
      </p:sp>
      <p:sp>
        <p:nvSpPr>
          <p:cNvPr id="14" name="TextBox 14"/>
          <p:cNvSpPr txBox="1"/>
          <p:nvPr/>
        </p:nvSpPr>
        <p:spPr>
          <a:xfrm>
            <a:off x="3835400" y="6098540"/>
            <a:ext cx="2458085" cy="591185"/>
          </a:xfrm>
          <a:prstGeom prst="rect">
            <a:avLst/>
          </a:prstGeom>
        </p:spPr>
        <p:txBody>
          <a:bodyPr wrap="square" lIns="0" tIns="0" rIns="0" bIns="0" rtlCol="0" anchor="t">
            <a:spAutoFit/>
          </a:bodyPr>
          <a:lstStyle/>
          <a:p>
            <a:pPr algn="ctr">
              <a:lnSpc>
                <a:spcPts val="2305"/>
              </a:lnSpc>
            </a:pPr>
            <a:r>
              <a:rPr lang="en-US" sz="2000" b="1">
                <a:solidFill>
                  <a:srgbClr val="000000"/>
                </a:solidFill>
                <a:latin typeface="Times New Roman" panose="02020603050405020304" charset="0"/>
                <a:ea typeface="Times New Roman" panose="02020603050405020304" charset="0"/>
                <a:cs typeface="Times New Roman" panose="02020603050405020304" charset="0"/>
              </a:rPr>
              <a:t>Black Friday and Cyber Monday</a:t>
            </a:r>
            <a:endParaRPr lang="en-US" sz="2000" b="1">
              <a:solidFill>
                <a:srgbClr val="000000"/>
              </a:solidFill>
              <a:latin typeface="Times New Roman" panose="02020603050405020304" charset="0"/>
              <a:ea typeface="Times New Roman" panose="02020603050405020304" charset="0"/>
              <a:cs typeface="Times New Roman" panose="02020603050405020304" charset="0"/>
            </a:endParaRPr>
          </a:p>
        </p:txBody>
      </p:sp>
      <p:sp>
        <p:nvSpPr>
          <p:cNvPr id="15" name="TextBox 15"/>
          <p:cNvSpPr txBox="1"/>
          <p:nvPr/>
        </p:nvSpPr>
        <p:spPr>
          <a:xfrm>
            <a:off x="3340735" y="6743700"/>
            <a:ext cx="3432810" cy="2334260"/>
          </a:xfrm>
          <a:prstGeom prst="rect">
            <a:avLst/>
          </a:prstGeom>
        </p:spPr>
        <p:txBody>
          <a:bodyPr lIns="0" tIns="0" rIns="0" bIns="0" rtlCol="0" anchor="t">
            <a:noAutofit/>
          </a:bodyPr>
          <a:lstStyle/>
          <a:p>
            <a:pPr algn="l">
              <a:lnSpc>
                <a:spcPts val="1995"/>
              </a:lnSpc>
            </a:pPr>
            <a:r>
              <a:rPr sz="1600" b="1">
                <a:solidFill>
                  <a:srgbClr val="000000">
                    <a:alpha val="80000"/>
                  </a:srgbClr>
                </a:solidFill>
                <a:latin typeface="Times New Roman" panose="02020603050405020304" charset="0"/>
                <a:ea typeface="Times New Roman" panose="02020603050405020304" charset="0"/>
                <a:cs typeface="Times New Roman" panose="02020603050405020304" charset="0"/>
              </a:rPr>
              <a:t>Relevant tags</a:t>
            </a:r>
            <a:r>
              <a:rPr sz="1600">
                <a:solidFill>
                  <a:srgbClr val="000000">
                    <a:alpha val="80000"/>
                  </a:srgbClr>
                </a:solidFill>
                <a:latin typeface="Times New Roman" panose="02020603050405020304" charset="0"/>
                <a:ea typeface="Times New Roman" panose="02020603050405020304" charset="0"/>
                <a:cs typeface="Times New Roman" panose="02020603050405020304" charset="0"/>
              </a:rPr>
              <a:t>: #blackfriday2023, etc.</a:t>
            </a:r>
            <a:endParaRPr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l">
              <a:lnSpc>
                <a:spcPts val="1995"/>
              </a:lnSpc>
            </a:pPr>
            <a:endParaRPr sz="1600" b="1">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l">
              <a:lnSpc>
                <a:spcPts val="1995"/>
              </a:lnSpc>
            </a:pPr>
            <a:r>
              <a:rPr sz="1600" b="1">
                <a:solidFill>
                  <a:srgbClr val="000000">
                    <a:alpha val="80000"/>
                  </a:srgbClr>
                </a:solidFill>
                <a:latin typeface="Times New Roman" panose="02020603050405020304" charset="0"/>
                <a:ea typeface="Times New Roman" panose="02020603050405020304" charset="0"/>
                <a:cs typeface="Times New Roman" panose="02020603050405020304" charset="0"/>
              </a:rPr>
              <a:t>H</a:t>
            </a:r>
            <a:r>
              <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rPr>
              <a:t>o</a:t>
            </a:r>
            <a:r>
              <a:rPr sz="1600" b="1">
                <a:solidFill>
                  <a:srgbClr val="000000">
                    <a:alpha val="80000"/>
                  </a:srgbClr>
                </a:solidFill>
                <a:latin typeface="Times New Roman" panose="02020603050405020304" charset="0"/>
                <a:ea typeface="Times New Roman" panose="02020603050405020304" charset="0"/>
                <a:cs typeface="Times New Roman" panose="02020603050405020304" charset="0"/>
              </a:rPr>
              <a:t>t product prediction</a:t>
            </a:r>
            <a:r>
              <a:rPr sz="1600">
                <a:solidFill>
                  <a:srgbClr val="000000">
                    <a:alpha val="80000"/>
                  </a:srgbClr>
                </a:solidFill>
                <a:latin typeface="Times New Roman" panose="02020603050405020304" charset="0"/>
                <a:ea typeface="Times New Roman" panose="02020603050405020304" charset="0"/>
                <a:cs typeface="Times New Roman" panose="02020603050405020304" charset="0"/>
              </a:rPr>
              <a:t>: All categories, especially high-end durable goods with higher unit prices (new mobile phones)</a:t>
            </a:r>
            <a:endParaRPr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l">
              <a:lnSpc>
                <a:spcPts val="1995"/>
              </a:lnSpc>
            </a:pPr>
            <a:endParaRPr sz="1600" b="1">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l">
              <a:lnSpc>
                <a:spcPts val="1995"/>
              </a:lnSpc>
            </a:pPr>
            <a:r>
              <a:rPr sz="1600" b="1">
                <a:solidFill>
                  <a:srgbClr val="000000">
                    <a:alpha val="80000"/>
                  </a:srgbClr>
                </a:solidFill>
                <a:latin typeface="Times New Roman" panose="02020603050405020304" charset="0"/>
                <a:ea typeface="Times New Roman" panose="02020603050405020304" charset="0"/>
                <a:cs typeface="Times New Roman" panose="02020603050405020304" charset="0"/>
              </a:rPr>
              <a:t>Recommendation for promotion</a:t>
            </a:r>
            <a:r>
              <a:rPr sz="1600">
                <a:solidFill>
                  <a:srgbClr val="000000">
                    <a:alpha val="80000"/>
                  </a:srgbClr>
                </a:solidFill>
                <a:latin typeface="Times New Roman" panose="02020603050405020304" charset="0"/>
                <a:ea typeface="Times New Roman" panose="02020603050405020304" charset="0"/>
                <a:cs typeface="Times New Roman" panose="02020603050405020304" charset="0"/>
              </a:rPr>
              <a:t>: Start the warm-up two weeks in advance, and announce the products and discount rules that will participate in the shopping festival, as well as the live broadcast time. </a:t>
            </a:r>
            <a:endParaRPr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p:txBody>
      </p:sp>
      <p:sp>
        <p:nvSpPr>
          <p:cNvPr id="16" name="TextBox 16"/>
          <p:cNvSpPr txBox="1"/>
          <p:nvPr/>
        </p:nvSpPr>
        <p:spPr>
          <a:xfrm>
            <a:off x="8263780" y="6061067"/>
            <a:ext cx="1541212" cy="295275"/>
          </a:xfrm>
          <a:prstGeom prst="rect">
            <a:avLst/>
          </a:prstGeom>
        </p:spPr>
        <p:txBody>
          <a:bodyPr lIns="0" tIns="0" rIns="0" bIns="0" rtlCol="0" anchor="t">
            <a:spAutoFit/>
          </a:bodyPr>
          <a:lstStyle/>
          <a:p>
            <a:pPr algn="ctr">
              <a:lnSpc>
                <a:spcPts val="2305"/>
              </a:lnSpc>
            </a:pPr>
            <a:r>
              <a:rPr lang="en-US"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Christmas</a:t>
            </a:r>
            <a:endParaRPr lang="en-US"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p:txBody>
      </p:sp>
      <p:sp>
        <p:nvSpPr>
          <p:cNvPr id="17" name="TextBox 17"/>
          <p:cNvSpPr txBox="1"/>
          <p:nvPr/>
        </p:nvSpPr>
        <p:spPr>
          <a:xfrm>
            <a:off x="7277100" y="6309995"/>
            <a:ext cx="3518535" cy="3325495"/>
          </a:xfrm>
          <a:prstGeom prst="rect">
            <a:avLst/>
          </a:prstGeom>
        </p:spPr>
        <p:txBody>
          <a:bodyPr wrap="square" lIns="0" tIns="0" rIns="0" bIns="0" rtlCol="0" anchor="t">
            <a:spAutoFit/>
          </a:bodyPr>
          <a:lstStyle/>
          <a:p>
            <a:pPr algn="l">
              <a:lnSpc>
                <a:spcPts val="1995"/>
              </a:lnSpc>
            </a:pPr>
            <a:r>
              <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rPr>
              <a:t>Relevant tags</a:t>
            </a:r>
            <a:r>
              <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rPr>
              <a:t>: #Xmas #Christmas</a:t>
            </a:r>
            <a:endPar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l">
              <a:lnSpc>
                <a:spcPts val="1995"/>
              </a:lnSpc>
            </a:pPr>
            <a:endPar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l">
              <a:lnSpc>
                <a:spcPts val="1995"/>
              </a:lnSpc>
            </a:pPr>
            <a:r>
              <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rPr>
              <a:t>Hot product prediction</a:t>
            </a:r>
            <a:r>
              <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rPr>
              <a:t>: Christmas decorations, sweaters with festive patterns/color schemes, accessories and daily necessities, Christmas tree decorations, festive party toys, gifts, etc.</a:t>
            </a:r>
            <a:endPar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l">
              <a:lnSpc>
                <a:spcPts val="1995"/>
              </a:lnSpc>
            </a:pPr>
            <a:endPar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l">
              <a:lnSpc>
                <a:spcPts val="1995"/>
              </a:lnSpc>
            </a:pPr>
            <a:r>
              <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rPr>
              <a:t>Recommendation for promotion</a:t>
            </a:r>
            <a:r>
              <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rPr>
              <a:t>: Cross-display the product functions with the life scenes of the festival, highlight the material and design features of the product, and present the festive effect. </a:t>
            </a:r>
            <a:endPar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p:txBody>
      </p:sp>
      <p:sp>
        <p:nvSpPr>
          <p:cNvPr id="18" name="Freeform 18"/>
          <p:cNvSpPr/>
          <p:nvPr/>
        </p:nvSpPr>
        <p:spPr>
          <a:xfrm>
            <a:off x="15180909" y="227071"/>
            <a:ext cx="3107091" cy="801629"/>
          </a:xfrm>
          <a:custGeom>
            <a:avLst/>
            <a:gdLst/>
            <a:ahLst/>
            <a:cxnLst/>
            <a:rect l="l" t="t" r="r" b="b"/>
            <a:pathLst>
              <a:path w="3107091" h="801629">
                <a:moveTo>
                  <a:pt x="0" y="0"/>
                </a:moveTo>
                <a:lnTo>
                  <a:pt x="3107091" y="0"/>
                </a:lnTo>
                <a:lnTo>
                  <a:pt x="3107091" y="801629"/>
                </a:lnTo>
                <a:lnTo>
                  <a:pt x="0" y="801629"/>
                </a:lnTo>
                <a:lnTo>
                  <a:pt x="0" y="0"/>
                </a:lnTo>
                <a:close/>
              </a:path>
            </a:pathLst>
          </a:custGeom>
          <a:blipFill>
            <a:blip r:embed="rId3"/>
            <a:stretch>
              <a:fillRect/>
            </a:stretch>
          </a:blipFill>
        </p:spPr>
      </p:sp>
      <p:grpSp>
        <p:nvGrpSpPr>
          <p:cNvPr id="19" name="Group 19"/>
          <p:cNvGrpSpPr/>
          <p:nvPr/>
        </p:nvGrpSpPr>
        <p:grpSpPr>
          <a:xfrm rot="0">
            <a:off x="11201400" y="5794375"/>
            <a:ext cx="3609975" cy="3876040"/>
            <a:chOff x="0" y="0"/>
            <a:chExt cx="5102772" cy="4480933"/>
          </a:xfrm>
        </p:grpSpPr>
        <p:sp>
          <p:nvSpPr>
            <p:cNvPr id="20" name="Freeform 20"/>
            <p:cNvSpPr/>
            <p:nvPr/>
          </p:nvSpPr>
          <p:spPr>
            <a:xfrm>
              <a:off x="0" y="0"/>
              <a:ext cx="5102772" cy="4480933"/>
            </a:xfrm>
            <a:custGeom>
              <a:avLst/>
              <a:gdLst/>
              <a:ahLst/>
              <a:cxnLst/>
              <a:rect l="l" t="t" r="r" b="b"/>
              <a:pathLst>
                <a:path w="5102772" h="4480933">
                  <a:moveTo>
                    <a:pt x="4978312" y="4480933"/>
                  </a:moveTo>
                  <a:lnTo>
                    <a:pt x="124460" y="4480933"/>
                  </a:lnTo>
                  <a:cubicBezTo>
                    <a:pt x="55880" y="4480933"/>
                    <a:pt x="0" y="4425053"/>
                    <a:pt x="0" y="4356473"/>
                  </a:cubicBezTo>
                  <a:lnTo>
                    <a:pt x="0" y="124460"/>
                  </a:lnTo>
                  <a:cubicBezTo>
                    <a:pt x="0" y="55880"/>
                    <a:pt x="55880" y="0"/>
                    <a:pt x="124460" y="0"/>
                  </a:cubicBezTo>
                  <a:lnTo>
                    <a:pt x="4978312" y="0"/>
                  </a:lnTo>
                  <a:cubicBezTo>
                    <a:pt x="5046892" y="0"/>
                    <a:pt x="5102772" y="55880"/>
                    <a:pt x="5102772" y="124460"/>
                  </a:cubicBezTo>
                  <a:lnTo>
                    <a:pt x="5102772" y="4356473"/>
                  </a:lnTo>
                  <a:cubicBezTo>
                    <a:pt x="5102772" y="4425053"/>
                    <a:pt x="5046892" y="4480933"/>
                    <a:pt x="4978312" y="4480933"/>
                  </a:cubicBezTo>
                  <a:close/>
                </a:path>
              </a:pathLst>
            </a:custGeom>
            <a:solidFill>
              <a:srgbClr val="F5F6F8"/>
            </a:solidFill>
          </p:spPr>
        </p:sp>
      </p:grpSp>
      <p:sp>
        <p:nvSpPr>
          <p:cNvPr id="21" name="Freeform 21"/>
          <p:cNvSpPr/>
          <p:nvPr/>
        </p:nvSpPr>
        <p:spPr>
          <a:xfrm>
            <a:off x="11201275" y="2476727"/>
            <a:ext cx="3609879" cy="3317599"/>
          </a:xfrm>
          <a:custGeom>
            <a:avLst/>
            <a:gdLst/>
            <a:ahLst/>
            <a:cxnLst/>
            <a:rect l="l" t="t" r="r" b="b"/>
            <a:pathLst>
              <a:path w="3609879" h="3317599">
                <a:moveTo>
                  <a:pt x="0" y="0"/>
                </a:moveTo>
                <a:lnTo>
                  <a:pt x="3609879" y="0"/>
                </a:lnTo>
                <a:lnTo>
                  <a:pt x="3609879" y="3317600"/>
                </a:lnTo>
                <a:lnTo>
                  <a:pt x="0" y="3317600"/>
                </a:lnTo>
                <a:lnTo>
                  <a:pt x="0" y="0"/>
                </a:lnTo>
                <a:close/>
              </a:path>
            </a:pathLst>
          </a:custGeom>
          <a:blipFill>
            <a:blip r:embed="rId4"/>
            <a:stretch>
              <a:fillRect l="-18841" r="-18841"/>
            </a:stretch>
          </a:blipFill>
        </p:spPr>
      </p:sp>
      <p:sp>
        <p:nvSpPr>
          <p:cNvPr id="22" name="TextBox 22"/>
          <p:cNvSpPr txBox="1"/>
          <p:nvPr/>
        </p:nvSpPr>
        <p:spPr>
          <a:xfrm>
            <a:off x="11696700" y="6061075"/>
            <a:ext cx="2495550" cy="295275"/>
          </a:xfrm>
          <a:prstGeom prst="rect">
            <a:avLst/>
          </a:prstGeom>
        </p:spPr>
        <p:txBody>
          <a:bodyPr wrap="square" lIns="0" tIns="0" rIns="0" bIns="0" rtlCol="0" anchor="t">
            <a:spAutoFit/>
          </a:bodyPr>
          <a:lstStyle/>
          <a:p>
            <a:pPr algn="ctr">
              <a:lnSpc>
                <a:spcPts val="2305"/>
              </a:lnSpc>
            </a:pPr>
            <a:r>
              <a:rPr lang="en-US" sz="2000" b="1">
                <a:solidFill>
                  <a:srgbClr val="000000"/>
                </a:solidFill>
                <a:latin typeface="Times New Roman" panose="02020603050405020304" charset="0"/>
                <a:ea typeface="Times New Roman" panose="02020603050405020304" charset="0"/>
              </a:rPr>
              <a:t>New Year Countdown</a:t>
            </a:r>
            <a:endParaRPr lang="en-US" sz="2000" b="1">
              <a:solidFill>
                <a:srgbClr val="000000"/>
              </a:solidFill>
              <a:latin typeface="Times New Roman" panose="02020603050405020304" charset="0"/>
              <a:ea typeface="Times New Roman" panose="02020603050405020304" charset="0"/>
            </a:endParaRPr>
          </a:p>
        </p:txBody>
      </p:sp>
      <p:sp>
        <p:nvSpPr>
          <p:cNvPr id="23" name="TextBox 23"/>
          <p:cNvSpPr txBox="1"/>
          <p:nvPr/>
        </p:nvSpPr>
        <p:spPr>
          <a:xfrm>
            <a:off x="11277600" y="6362700"/>
            <a:ext cx="3420745" cy="2783205"/>
          </a:xfrm>
          <a:prstGeom prst="rect">
            <a:avLst/>
          </a:prstGeom>
        </p:spPr>
        <p:txBody>
          <a:bodyPr wrap="square" lIns="0" tIns="0" rIns="0" bIns="0" rtlCol="0" anchor="t">
            <a:noAutofit/>
          </a:bodyPr>
          <a:lstStyle/>
          <a:p>
            <a:pPr algn="just">
              <a:lnSpc>
                <a:spcPts val="1995"/>
              </a:lnSpc>
            </a:pPr>
            <a:r>
              <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rPr>
              <a:t>Relevant tags</a:t>
            </a:r>
            <a:r>
              <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rPr>
              <a:t>: #newyear #countdown #2024, </a:t>
            </a:r>
            <a:endPar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just">
              <a:lnSpc>
                <a:spcPts val="1995"/>
              </a:lnSpc>
            </a:pPr>
            <a:endPar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just">
              <a:lnSpc>
                <a:spcPts val="1995"/>
              </a:lnSpc>
            </a:pPr>
            <a:r>
              <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rPr>
              <a:t>Hot product prediction</a:t>
            </a:r>
            <a:r>
              <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rPr>
              <a:t>: New Year gifts, notebooks, countdown gift boxes, clothing, cosmetics, etc.</a:t>
            </a:r>
            <a:endPar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just">
              <a:lnSpc>
                <a:spcPts val="1995"/>
              </a:lnSpc>
            </a:pPr>
            <a:endPar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algn="just">
              <a:lnSpc>
                <a:spcPts val="1995"/>
              </a:lnSpc>
            </a:pPr>
            <a:r>
              <a:rPr lang="en-US" sz="1600" b="1">
                <a:solidFill>
                  <a:srgbClr val="000000">
                    <a:alpha val="80000"/>
                  </a:srgbClr>
                </a:solidFill>
                <a:latin typeface="Times New Roman" panose="02020603050405020304" charset="0"/>
                <a:ea typeface="Times New Roman" panose="02020603050405020304" charset="0"/>
                <a:cs typeface="Times New Roman" panose="02020603050405020304" charset="0"/>
              </a:rPr>
              <a:t>Recommendation for promotion</a:t>
            </a:r>
            <a:r>
              <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rPr>
              <a:t>: In video creation, implant scenes of New Year plans, giving gifts or for personal use. </a:t>
            </a:r>
            <a:endPar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endParaRPr>
          </a:p>
        </p:txBody>
      </p:sp>
      <p:sp>
        <p:nvSpPr>
          <p:cNvPr id="25" name="TextBox 14"/>
          <p:cNvSpPr txBox="1"/>
          <p:nvPr/>
        </p:nvSpPr>
        <p:spPr>
          <a:xfrm>
            <a:off x="3581400" y="1104900"/>
            <a:ext cx="10419715" cy="855980"/>
          </a:xfrm>
          <a:prstGeom prst="rect">
            <a:avLst/>
          </a:prstGeom>
        </p:spPr>
        <p:txBody>
          <a:bodyPr wrap="square" lIns="0" tIns="0" rIns="0" bIns="0" rtlCol="0" anchor="t">
            <a:spAutoFit/>
          </a:bodyPr>
          <a:lstStyle/>
          <a:p>
            <a:pPr algn="ctr">
              <a:lnSpc>
                <a:spcPts val="6675"/>
              </a:lnSpc>
            </a:pPr>
            <a:r>
              <a:rPr lang="en-US" sz="4800">
                <a:solidFill>
                  <a:srgbClr val="000000"/>
                </a:solidFill>
                <a:latin typeface="Times New Roman" panose="02020603050405020304" charset="0"/>
                <a:ea typeface="Times New Roman" panose="02020603050405020304" charset="0"/>
                <a:cs typeface="Times New Roman" panose="02020603050405020304" charset="0"/>
              </a:rPr>
              <a:t>2023 Q4 </a:t>
            </a:r>
            <a:r>
              <a:rPr sz="4800">
                <a:solidFill>
                  <a:srgbClr val="000000"/>
                </a:solidFill>
                <a:latin typeface="Times New Roman" panose="02020603050405020304" charset="0"/>
                <a:ea typeface="Times New Roman" panose="02020603050405020304" charset="0"/>
                <a:cs typeface="Times New Roman" panose="02020603050405020304" charset="0"/>
              </a:rPr>
              <a:t>Hot Festival for Driving Sales</a:t>
            </a:r>
            <a:endParaRPr sz="4800">
              <a:solidFill>
                <a:srgbClr val="000000"/>
              </a:solidFill>
              <a:latin typeface="Times New Roman" panose="02020603050405020304" charset="0"/>
              <a:ea typeface="Times New Roman" panose="02020603050405020304" charset="0"/>
              <a:cs typeface="Times New Roman" panose="0202060305040502030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5143500"/>
            <a:chOff x="0" y="0"/>
            <a:chExt cx="24384000" cy="6858000"/>
          </a:xfrm>
        </p:grpSpPr>
        <p:pic>
          <p:nvPicPr>
            <p:cNvPr id="3" name="Picture 3"/>
            <p:cNvPicPr>
              <a:picLocks noChangeAspect="1"/>
            </p:cNvPicPr>
            <p:nvPr/>
          </p:nvPicPr>
          <p:blipFill>
            <a:blip r:embed="rId1"/>
            <a:srcRect t="374" b="57437"/>
            <a:stretch>
              <a:fillRect/>
            </a:stretch>
          </p:blipFill>
          <p:spPr>
            <a:xfrm>
              <a:off x="0" y="0"/>
              <a:ext cx="24384000" cy="6858000"/>
            </a:xfrm>
            <a:prstGeom prst="rect">
              <a:avLst/>
            </a:prstGeom>
          </p:spPr>
        </p:pic>
      </p:grpSp>
      <p:sp>
        <p:nvSpPr>
          <p:cNvPr id="4" name="Freeform 4"/>
          <p:cNvSpPr/>
          <p:nvPr/>
        </p:nvSpPr>
        <p:spPr>
          <a:xfrm>
            <a:off x="12225703" y="3442543"/>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sp>
      <p:sp>
        <p:nvSpPr>
          <p:cNvPr id="5" name="Freeform 5"/>
          <p:cNvSpPr/>
          <p:nvPr/>
        </p:nvSpPr>
        <p:spPr>
          <a:xfrm>
            <a:off x="17452760" y="589884"/>
            <a:ext cx="441513" cy="441513"/>
          </a:xfrm>
          <a:custGeom>
            <a:avLst/>
            <a:gdLst/>
            <a:ahLst/>
            <a:cxnLst/>
            <a:rect l="l" t="t" r="r" b="b"/>
            <a:pathLst>
              <a:path w="441513" h="441513">
                <a:moveTo>
                  <a:pt x="0" y="0"/>
                </a:moveTo>
                <a:lnTo>
                  <a:pt x="441513" y="0"/>
                </a:lnTo>
                <a:lnTo>
                  <a:pt x="441513" y="441513"/>
                </a:lnTo>
                <a:lnTo>
                  <a:pt x="0" y="4415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6"/>
          <p:cNvSpPr txBox="1"/>
          <p:nvPr/>
        </p:nvSpPr>
        <p:spPr>
          <a:xfrm>
            <a:off x="914236" y="5448300"/>
            <a:ext cx="10639497" cy="633730"/>
          </a:xfrm>
          <a:prstGeom prst="rect">
            <a:avLst/>
          </a:prstGeom>
        </p:spPr>
        <p:txBody>
          <a:bodyPr lIns="0" tIns="0" rIns="0" bIns="0" rtlCol="0" anchor="t">
            <a:spAutoFit/>
          </a:bodyPr>
          <a:p>
            <a:pPr>
              <a:lnSpc>
                <a:spcPts val="4945"/>
              </a:lnSpc>
            </a:pPr>
            <a:r>
              <a:rPr lang="zh-CN" altLang="en-US" sz="4300">
                <a:solidFill>
                  <a:srgbClr val="000000"/>
                </a:solidFill>
                <a:latin typeface="Times New Roman" panose="02020603050405020304" charset="0"/>
                <a:ea typeface="Times New Roman" panose="02020603050405020304" charset="0"/>
              </a:rPr>
              <a:t>Monthly List and Analysis</a:t>
            </a:r>
            <a:endParaRPr lang="zh-CN" altLang="en-US" sz="4300">
              <a:solidFill>
                <a:srgbClr val="000000"/>
              </a:solidFill>
              <a:latin typeface="Times New Roman" panose="02020603050405020304" charset="0"/>
              <a:ea typeface="Times New Roman" panose="02020603050405020304" charset="0"/>
            </a:endParaRPr>
          </a:p>
        </p:txBody>
      </p:sp>
      <p:sp>
        <p:nvSpPr>
          <p:cNvPr id="10" name="TextBox 6">
            <a:hlinkClick r:id="rId5" action="ppaction://hlinkfile"/>
          </p:cNvPr>
          <p:cNvSpPr txBox="1"/>
          <p:nvPr/>
        </p:nvSpPr>
        <p:spPr>
          <a:xfrm>
            <a:off x="914400" y="6261735"/>
            <a:ext cx="13874750" cy="3323590"/>
          </a:xfrm>
          <a:prstGeom prst="rect">
            <a:avLst/>
          </a:prstGeom>
        </p:spPr>
        <p:txBody>
          <a:bodyPr wrap="square" lIns="0" tIns="0" rIns="0" bIns="0" rtlCol="0" anchor="t">
            <a:spAutoFit/>
          </a:bodyPr>
          <a:p>
            <a:pPr algn="just">
              <a:lnSpc>
                <a:spcPct val="150000"/>
              </a:lnSpc>
            </a:pPr>
            <a:r>
              <a:rPr lang="zh-CN">
                <a:solidFill>
                  <a:srgbClr val="342424"/>
                </a:solidFill>
                <a:latin typeface="Times New Roman" panose="02020603050405020304" charset="0"/>
                <a:ea typeface="Times New Roman" panose="02020603050405020304" charset="0"/>
                <a:hlinkClick r:id="rId5" action="ppaction://hlinkfile"/>
              </a:rPr>
              <a:t>TikTok Shop US Station's June List: The sales champions of the five major categories are unveiled for the first time!</a:t>
            </a:r>
            <a:endParaRPr lang="zh-CN">
              <a:solidFill>
                <a:srgbClr val="342424"/>
              </a:solidFill>
              <a:latin typeface="Times New Roman" panose="02020603050405020304" charset="0"/>
              <a:ea typeface="Times New Roman" panose="02020603050405020304" charset="0"/>
              <a:hlinkClick r:id="rId5" action="ppaction://hlinkfile"/>
            </a:endParaRPr>
          </a:p>
          <a:p>
            <a:pPr algn="just">
              <a:lnSpc>
                <a:spcPct val="150000"/>
              </a:lnSpc>
            </a:pPr>
            <a:r>
              <a:rPr lang="zh-CN">
                <a:solidFill>
                  <a:srgbClr val="342424"/>
                </a:solidFill>
                <a:latin typeface="Times New Roman" panose="02020603050405020304" charset="0"/>
                <a:ea typeface="Times New Roman" panose="02020603050405020304" charset="0"/>
                <a:hlinkClick r:id="rId5" action="ppaction://hlinkfile"/>
              </a:rPr>
              <a:t>TikTok Shop US Station's July List: There are already 4 s</a:t>
            </a:r>
            <a:r>
              <a:rPr lang="en-US" altLang="zh-CN">
                <a:solidFill>
                  <a:srgbClr val="342424"/>
                </a:solidFill>
                <a:latin typeface="Times New Roman" panose="02020603050405020304" charset="0"/>
                <a:ea typeface="Times New Roman" panose="02020603050405020304" charset="0"/>
                <a:hlinkClick r:id="rId5" action="ppaction://hlinkfile"/>
              </a:rPr>
              <a:t>hop</a:t>
            </a:r>
            <a:r>
              <a:rPr lang="zh-CN">
                <a:solidFill>
                  <a:srgbClr val="342424"/>
                </a:solidFill>
                <a:latin typeface="Times New Roman" panose="02020603050405020304" charset="0"/>
                <a:ea typeface="Times New Roman" panose="02020603050405020304" charset="0"/>
                <a:hlinkClick r:id="rId5" action="ppaction://hlinkfile"/>
              </a:rPr>
              <a:t>s with monthly sales of over one million US dollars, and the dark horse category emerges</a:t>
            </a:r>
            <a:endParaRPr lang="zh-CN">
              <a:solidFill>
                <a:srgbClr val="342424"/>
              </a:solidFill>
              <a:latin typeface="Times New Roman" panose="02020603050405020304" charset="0"/>
              <a:ea typeface="Times New Roman" panose="02020603050405020304" charset="0"/>
              <a:hlinkClick r:id="rId5" action="ppaction://hlinkfile"/>
            </a:endParaRPr>
          </a:p>
          <a:p>
            <a:pPr algn="just">
              <a:lnSpc>
                <a:spcPct val="150000"/>
              </a:lnSpc>
            </a:pPr>
            <a:r>
              <a:rPr lang="zh-CN">
                <a:solidFill>
                  <a:srgbClr val="342424"/>
                </a:solidFill>
                <a:latin typeface="Times New Roman" panose="02020603050405020304" charset="0"/>
                <a:ea typeface="Times New Roman" panose="02020603050405020304" charset="0"/>
                <a:hlinkClick r:id="rId5" action="ppaction://hlinkfile"/>
              </a:rPr>
              <a:t>TikTok Shop US Station's August List: S</a:t>
            </a:r>
            <a:r>
              <a:rPr lang="en-US" altLang="zh-CN">
                <a:solidFill>
                  <a:srgbClr val="342424"/>
                </a:solidFill>
                <a:latin typeface="Times New Roman" panose="02020603050405020304" charset="0"/>
                <a:ea typeface="Times New Roman" panose="02020603050405020304" charset="0"/>
                <a:hlinkClick r:id="rId5" action="ppaction://hlinkfile"/>
              </a:rPr>
              <a:t>hop</a:t>
            </a:r>
            <a:r>
              <a:rPr lang="zh-CN">
                <a:solidFill>
                  <a:srgbClr val="342424"/>
                </a:solidFill>
                <a:latin typeface="Times New Roman" panose="02020603050405020304" charset="0"/>
                <a:ea typeface="Times New Roman" panose="02020603050405020304" charset="0"/>
                <a:hlinkClick r:id="rId5" action="ppaction://hlinkfile"/>
              </a:rPr>
              <a:t>s with monthly sales of over 5 million US dollars have emerged, and the overall ranking has changed significantly</a:t>
            </a:r>
            <a:endParaRPr lang="zh-CN">
              <a:solidFill>
                <a:srgbClr val="342424"/>
              </a:solidFill>
              <a:latin typeface="Times New Roman" panose="02020603050405020304" charset="0"/>
              <a:ea typeface="Times New Roman" panose="02020603050405020304" charset="0"/>
              <a:hlinkClick r:id="rId5" action="ppaction://hlinkfile"/>
            </a:endParaRPr>
          </a:p>
          <a:p>
            <a:pPr algn="just">
              <a:lnSpc>
                <a:spcPct val="150000"/>
              </a:lnSpc>
            </a:pPr>
            <a:r>
              <a:rPr lang="zh-CN">
                <a:solidFill>
                  <a:srgbClr val="342424"/>
                </a:solidFill>
                <a:latin typeface="Times New Roman" panose="02020603050405020304" charset="0"/>
                <a:ea typeface="Times New Roman" panose="02020603050405020304" charset="0"/>
                <a:hlinkClick r:id="rId5" action="ppaction://hlinkfile"/>
              </a:rPr>
              <a:t>TikTok Shop US Station's September List: The monthly GMV of the US station has reached 100 million US dollars, and the competition among top s</a:t>
            </a:r>
            <a:r>
              <a:rPr lang="en-US" altLang="zh-CN">
                <a:solidFill>
                  <a:srgbClr val="342424"/>
                </a:solidFill>
                <a:latin typeface="Times New Roman" panose="02020603050405020304" charset="0"/>
                <a:ea typeface="Times New Roman" panose="02020603050405020304" charset="0"/>
                <a:hlinkClick r:id="rId5" action="ppaction://hlinkfile"/>
              </a:rPr>
              <a:t>hop</a:t>
            </a:r>
            <a:r>
              <a:rPr lang="zh-CN">
                <a:solidFill>
                  <a:srgbClr val="342424"/>
                </a:solidFill>
                <a:latin typeface="Times New Roman" panose="02020603050405020304" charset="0"/>
                <a:ea typeface="Times New Roman" panose="02020603050405020304" charset="0"/>
                <a:hlinkClick r:id="rId5" action="ppaction://hlinkfile"/>
              </a:rPr>
              <a:t>s is fierce</a:t>
            </a:r>
            <a:endParaRPr lang="zh-CN">
              <a:solidFill>
                <a:srgbClr val="342424"/>
              </a:solidFill>
              <a:latin typeface="Times New Roman" panose="02020603050405020304" charset="0"/>
              <a:ea typeface="Times New Roman" panose="02020603050405020304" charset="0"/>
              <a:hlinkClick r:id="rId5" action="ppaction://hlinkfile"/>
            </a:endParaRPr>
          </a:p>
          <a:p>
            <a:pPr algn="just">
              <a:lnSpc>
                <a:spcPct val="150000"/>
              </a:lnSpc>
            </a:pPr>
            <a:r>
              <a:rPr lang="zh-CN">
                <a:solidFill>
                  <a:srgbClr val="342424"/>
                </a:solidFill>
                <a:latin typeface="Times New Roman" panose="02020603050405020304" charset="0"/>
                <a:ea typeface="Times New Roman" panose="02020603050405020304" charset="0"/>
                <a:hlinkClick r:id="rId5" action="ppaction://hlinkfile"/>
              </a:rPr>
              <a:t>The first wave of TikTok Shop's Black Friday List! The sales champion s</a:t>
            </a:r>
            <a:r>
              <a:rPr lang="en-US" altLang="zh-CN">
                <a:solidFill>
                  <a:srgbClr val="342424"/>
                </a:solidFill>
                <a:latin typeface="Times New Roman" panose="02020603050405020304" charset="0"/>
                <a:ea typeface="Times New Roman" panose="02020603050405020304" charset="0"/>
                <a:hlinkClick r:id="rId5" action="ppaction://hlinkfile"/>
              </a:rPr>
              <a:t>hop</a:t>
            </a:r>
            <a:r>
              <a:rPr lang="zh-CN">
                <a:solidFill>
                  <a:srgbClr val="342424"/>
                </a:solidFill>
                <a:latin typeface="Times New Roman" panose="02020603050405020304" charset="0"/>
                <a:ea typeface="Times New Roman" panose="02020603050405020304" charset="0"/>
                <a:hlinkClick r:id="rId5" action="ppaction://hlinkfile"/>
              </a:rPr>
              <a:t> leads by a wide margin, and fully managed stores are emerging</a:t>
            </a:r>
            <a:endParaRPr lang="zh-CN">
              <a:solidFill>
                <a:srgbClr val="342424"/>
              </a:solidFill>
              <a:latin typeface="Times New Roman" panose="02020603050405020304" charset="0"/>
              <a:ea typeface="Times New Roman" panose="02020603050405020304" charset="0"/>
              <a:hlinkClick r:id="rId5" action="ppaction://hlinkfile"/>
            </a:endParaRPr>
          </a:p>
          <a:p>
            <a:pPr algn="just">
              <a:lnSpc>
                <a:spcPct val="150000"/>
              </a:lnSpc>
            </a:pPr>
            <a:r>
              <a:rPr lang="zh-CN">
                <a:solidFill>
                  <a:srgbClr val="342424"/>
                </a:solidFill>
                <a:latin typeface="Times New Roman" panose="02020603050405020304" charset="0"/>
                <a:ea typeface="Times New Roman" panose="02020603050405020304" charset="0"/>
                <a:hlinkClick r:id="rId5" action="ppaction://hlinkfile"/>
              </a:rPr>
              <a:t>A group of Amazon sellers rushed into TikTok Shop to clear their goods... </a:t>
            </a:r>
            <a:endParaRPr lang="zh-CN">
              <a:solidFill>
                <a:srgbClr val="342424"/>
              </a:solidFill>
              <a:latin typeface="Times New Roman" panose="02020603050405020304" charset="0"/>
              <a:ea typeface="Times New Roman" panose="02020603050405020304" charset="0"/>
              <a:hlinkClick r:id="rId5" action="ppaction://hlinkfile"/>
            </a:endParaRPr>
          </a:p>
        </p:txBody>
      </p:sp>
      <p:pic>
        <p:nvPicPr>
          <p:cNvPr id="6" name="图片 5" descr="屏幕截图 2024-09-03 133747"/>
          <p:cNvPicPr>
            <a:picLocks noChangeAspect="1"/>
          </p:cNvPicPr>
          <p:nvPr/>
        </p:nvPicPr>
        <p:blipFill>
          <a:blip r:embed="rId6"/>
          <a:stretch>
            <a:fillRect/>
          </a:stretch>
        </p:blipFill>
        <p:spPr>
          <a:xfrm>
            <a:off x="16383000" y="190500"/>
            <a:ext cx="1695450" cy="6286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p:cNvGrpSpPr/>
          <p:nvPr/>
        </p:nvGrpSpPr>
        <p:grpSpPr>
          <a:xfrm rot="0">
            <a:off x="9220200" y="-37817"/>
            <a:ext cx="9144000" cy="10423877"/>
            <a:chOff x="0" y="0"/>
            <a:chExt cx="12192000" cy="13898503"/>
          </a:xfrm>
        </p:grpSpPr>
        <p:pic>
          <p:nvPicPr>
            <p:cNvPr id="13" name="Picture 3"/>
            <p:cNvPicPr>
              <a:picLocks noChangeAspect="1"/>
            </p:cNvPicPr>
            <p:nvPr/>
          </p:nvPicPr>
          <p:blipFill>
            <a:blip r:embed="rId1"/>
            <a:srcRect l="18439" r="23115"/>
            <a:stretch>
              <a:fillRect/>
            </a:stretch>
          </p:blipFill>
          <p:spPr>
            <a:xfrm>
              <a:off x="0" y="0"/>
              <a:ext cx="12192000" cy="13898503"/>
            </a:xfrm>
            <a:prstGeom prst="rect">
              <a:avLst/>
            </a:prstGeom>
          </p:spPr>
        </p:pic>
      </p:grpSp>
      <p:sp>
        <p:nvSpPr>
          <p:cNvPr id="4" name="Freeform 4"/>
          <p:cNvSpPr/>
          <p:nvPr/>
        </p:nvSpPr>
        <p:spPr>
          <a:xfrm>
            <a:off x="13874166" y="-5229547"/>
            <a:ext cx="8198739" cy="8229600"/>
          </a:xfrm>
          <a:custGeom>
            <a:avLst/>
            <a:gdLst/>
            <a:ahLst/>
            <a:cxnLst/>
            <a:rect l="l" t="t" r="r" b="b"/>
            <a:pathLst>
              <a:path w="8198739" h="8229600">
                <a:moveTo>
                  <a:pt x="0" y="0"/>
                </a:moveTo>
                <a:lnTo>
                  <a:pt x="8198739" y="0"/>
                </a:lnTo>
                <a:lnTo>
                  <a:pt x="8198739" y="8229600"/>
                </a:lnTo>
                <a:lnTo>
                  <a:pt x="0" y="8229600"/>
                </a:lnTo>
                <a:lnTo>
                  <a:pt x="0" y="0"/>
                </a:lnTo>
                <a:close/>
              </a:path>
            </a:pathLst>
          </a:custGeom>
          <a:blipFill>
            <a:blip r:embed="rId2"/>
            <a:stretch>
              <a:fillRect/>
            </a:stretch>
          </a:blipFill>
        </p:spPr>
      </p:sp>
      <p:sp>
        <p:nvSpPr>
          <p:cNvPr id="5" name="Freeform 5"/>
          <p:cNvSpPr/>
          <p:nvPr/>
        </p:nvSpPr>
        <p:spPr>
          <a:xfrm>
            <a:off x="-4835382" y="8304255"/>
            <a:ext cx="8281358" cy="8229600"/>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3"/>
            <a:stretch>
              <a:fillRect/>
            </a:stretch>
          </a:blipFill>
        </p:spPr>
      </p:sp>
      <p:sp>
        <p:nvSpPr>
          <p:cNvPr id="6" name="TextBox 6"/>
          <p:cNvSpPr txBox="1"/>
          <p:nvPr/>
        </p:nvSpPr>
        <p:spPr>
          <a:xfrm>
            <a:off x="600751" y="1037540"/>
            <a:ext cx="5042267" cy="394970"/>
          </a:xfrm>
          <a:prstGeom prst="rect">
            <a:avLst/>
          </a:prstGeom>
        </p:spPr>
        <p:txBody>
          <a:bodyPr lIns="0" tIns="0" rIns="0" bIns="0" rtlCol="0" anchor="t">
            <a:spAutoFit/>
          </a:bodyPr>
          <a:lstStyle/>
          <a:p>
            <a:pPr algn="just">
              <a:lnSpc>
                <a:spcPts val="3080"/>
              </a:lnSpc>
            </a:pPr>
            <a:r>
              <a:rPr lang="en-US" sz="2800" b="1">
                <a:solidFill>
                  <a:srgbClr val="000000"/>
                </a:solidFill>
                <a:latin typeface="Times New Roman" panose="02020603050405020304" charset="0"/>
                <a:ea typeface="Times New Roman" panose="02020603050405020304" charset="0"/>
              </a:rPr>
              <a:t>Data Explanation</a:t>
            </a:r>
            <a:endParaRPr lang="en-US" sz="2800" b="1">
              <a:solidFill>
                <a:srgbClr val="000000"/>
              </a:solidFill>
              <a:latin typeface="Times New Roman" panose="02020603050405020304" charset="0"/>
              <a:ea typeface="Times New Roman" panose="02020603050405020304" charset="0"/>
            </a:endParaRPr>
          </a:p>
        </p:txBody>
      </p:sp>
      <p:sp>
        <p:nvSpPr>
          <p:cNvPr id="7" name="TextBox 7"/>
          <p:cNvSpPr txBox="1"/>
          <p:nvPr/>
        </p:nvSpPr>
        <p:spPr>
          <a:xfrm>
            <a:off x="600710" y="1453515"/>
            <a:ext cx="7980045" cy="2950845"/>
          </a:xfrm>
          <a:prstGeom prst="rect">
            <a:avLst/>
          </a:prstGeom>
        </p:spPr>
        <p:txBody>
          <a:bodyPr lIns="0" tIns="0" rIns="0" bIns="0" rtlCol="0" anchor="t">
            <a:noAutofit/>
          </a:bodyPr>
          <a:lstStyle/>
          <a:p>
            <a:pPr algn="just">
              <a:lnSpc>
                <a:spcPts val="2800"/>
              </a:lnSpc>
            </a:pPr>
            <a:r>
              <a:rPr spc="-60">
                <a:solidFill>
                  <a:srgbClr val="000000"/>
                </a:solidFill>
                <a:latin typeface="Times New Roman" panose="02020603050405020304" charset="0"/>
                <a:ea typeface="Times New Roman" panose="02020603050405020304" charset="0"/>
                <a:cs typeface="Times New Roman" panose="02020603050405020304" charset="0"/>
              </a:rPr>
              <a:t>1. Statistical period: From July 1, 2023 to September 30, 2023.</a:t>
            </a:r>
            <a:endParaRPr spc="-60">
              <a:solidFill>
                <a:srgbClr val="000000"/>
              </a:solidFill>
              <a:latin typeface="Times New Roman" panose="02020603050405020304" charset="0"/>
              <a:ea typeface="Times New Roman" panose="02020603050405020304" charset="0"/>
              <a:cs typeface="Times New Roman" panose="02020603050405020304" charset="0"/>
            </a:endParaRPr>
          </a:p>
          <a:p>
            <a:pPr algn="just">
              <a:lnSpc>
                <a:spcPts val="2800"/>
              </a:lnSpc>
            </a:pPr>
            <a:r>
              <a:rPr spc="-60">
                <a:solidFill>
                  <a:srgbClr val="000000"/>
                </a:solidFill>
                <a:latin typeface="Times New Roman" panose="02020603050405020304" charset="0"/>
                <a:ea typeface="Times New Roman" panose="02020603050405020304" charset="0"/>
                <a:cs typeface="Times New Roman" panose="02020603050405020304" charset="0"/>
              </a:rPr>
              <a:t>2. Research object: Analyzing the short video and live-streaming e-commerce data of TikTok Shop US Market in the recent three months, and selecting the content related to TikTok short videos, live broadcasts, and e-commerce for the quarterly analysis report.</a:t>
            </a:r>
            <a:endParaRPr spc="-60">
              <a:solidFill>
                <a:srgbClr val="000000"/>
              </a:solidFill>
              <a:latin typeface="Times New Roman" panose="02020603050405020304" charset="0"/>
              <a:ea typeface="Times New Roman" panose="02020603050405020304" charset="0"/>
              <a:cs typeface="Times New Roman" panose="02020603050405020304" charset="0"/>
            </a:endParaRPr>
          </a:p>
          <a:p>
            <a:pPr algn="just">
              <a:lnSpc>
                <a:spcPts val="2800"/>
              </a:lnSpc>
            </a:pPr>
            <a:r>
              <a:rPr spc="-60">
                <a:solidFill>
                  <a:srgbClr val="000000"/>
                </a:solidFill>
                <a:latin typeface="Times New Roman" panose="02020603050405020304" charset="0"/>
                <a:ea typeface="Times New Roman" panose="02020603050405020304" charset="0"/>
                <a:cs typeface="Times New Roman" panose="02020603050405020304" charset="0"/>
              </a:rPr>
              <a:t>3. Data source: Based on the data tracked by the third-party TikTok data analysis platform，EchoTik, not official full-volume data. Based on privacy and data security considerations, the data in this report has been masked.</a:t>
            </a:r>
            <a:endParaRPr spc="-60">
              <a:solidFill>
                <a:srgbClr val="000000"/>
              </a:solidFill>
              <a:latin typeface="Times New Roman" panose="02020603050405020304" charset="0"/>
              <a:ea typeface="Times New Roman" panose="02020603050405020304" charset="0"/>
              <a:cs typeface="Times New Roman" panose="02020603050405020304" charset="0"/>
            </a:endParaRPr>
          </a:p>
          <a:p>
            <a:pPr algn="just">
              <a:lnSpc>
                <a:spcPts val="2800"/>
              </a:lnSpc>
            </a:pPr>
            <a:r>
              <a:rPr spc="-60">
                <a:solidFill>
                  <a:srgbClr val="000000"/>
                </a:solidFill>
                <a:latin typeface="Times New Roman" panose="02020603050405020304" charset="0"/>
                <a:ea typeface="Times New Roman" panose="02020603050405020304" charset="0"/>
                <a:cs typeface="Times New Roman" panose="02020603050405020304" charset="0"/>
              </a:rPr>
              <a:t>4. Disclaimer: Due to the limitations of any data source in the field of statistical analysis, the data estimated and analyzed in the report is for reference only.</a:t>
            </a:r>
            <a:endParaRPr spc="-60">
              <a:solidFill>
                <a:srgbClr val="000000"/>
              </a:solidFill>
              <a:latin typeface="Times New Roman" panose="02020603050405020304" charset="0"/>
              <a:ea typeface="Times New Roman" panose="02020603050405020304" charset="0"/>
              <a:cs typeface="Times New Roman" panose="02020603050405020304" charset="0"/>
            </a:endParaRPr>
          </a:p>
        </p:txBody>
      </p:sp>
      <p:sp>
        <p:nvSpPr>
          <p:cNvPr id="8" name="TextBox 8"/>
          <p:cNvSpPr txBox="1"/>
          <p:nvPr/>
        </p:nvSpPr>
        <p:spPr>
          <a:xfrm>
            <a:off x="609641" y="4838696"/>
            <a:ext cx="5042267" cy="394970"/>
          </a:xfrm>
          <a:prstGeom prst="rect">
            <a:avLst/>
          </a:prstGeom>
        </p:spPr>
        <p:txBody>
          <a:bodyPr lIns="0" tIns="0" rIns="0" bIns="0" rtlCol="0" anchor="t">
            <a:spAutoFit/>
          </a:bodyPr>
          <a:lstStyle/>
          <a:p>
            <a:pPr algn="just">
              <a:lnSpc>
                <a:spcPts val="3080"/>
              </a:lnSpc>
            </a:pPr>
            <a:r>
              <a:rPr lang="en-US" sz="2800" b="1">
                <a:solidFill>
                  <a:srgbClr val="000000"/>
                </a:solidFill>
                <a:latin typeface="Times New Roman" panose="02020603050405020304" charset="0"/>
                <a:ea typeface="Times New Roman" panose="02020603050405020304" charset="0"/>
              </a:rPr>
              <a:t>Copyright Statement</a:t>
            </a:r>
            <a:endParaRPr lang="en-US" sz="2800" b="1">
              <a:solidFill>
                <a:srgbClr val="000000"/>
              </a:solidFill>
              <a:latin typeface="Times New Roman" panose="02020603050405020304" charset="0"/>
              <a:ea typeface="Times New Roman" panose="02020603050405020304" charset="0"/>
            </a:endParaRPr>
          </a:p>
        </p:txBody>
      </p:sp>
      <p:sp>
        <p:nvSpPr>
          <p:cNvPr id="9" name="TextBox 9"/>
          <p:cNvSpPr txBox="1"/>
          <p:nvPr/>
        </p:nvSpPr>
        <p:spPr>
          <a:xfrm>
            <a:off x="600751" y="5300976"/>
            <a:ext cx="7979993" cy="4308475"/>
          </a:xfrm>
          <a:prstGeom prst="rect">
            <a:avLst/>
          </a:prstGeom>
        </p:spPr>
        <p:txBody>
          <a:bodyPr lIns="0" tIns="0" rIns="0" bIns="0" rtlCol="0" anchor="t">
            <a:spAutoFit/>
          </a:bodyPr>
          <a:lstStyle/>
          <a:p>
            <a:pPr algn="just">
              <a:lnSpc>
                <a:spcPts val="2800"/>
              </a:lnSpc>
            </a:pPr>
            <a:r>
              <a:rPr lang="en-US" sz="2000">
                <a:solidFill>
                  <a:srgbClr val="000000"/>
                </a:solidFill>
                <a:latin typeface="Times New Roman" panose="02020603050405020304" charset="0"/>
                <a:ea typeface="Times New Roman" panose="02020603050405020304" charset="0"/>
                <a:cs typeface="Times New Roman" panose="02020603050405020304" charset="0"/>
              </a:rPr>
              <a:t>Except for some content derived from public information, the copyright of other content (including pictures, tables, and text) in this report belongs to EchoTik. The sources of information obtained by EchoTik include but are not limited to public data, market research, etc.</a:t>
            </a:r>
            <a:endParaRPr lang="en-US" sz="2000">
              <a:solidFill>
                <a:srgbClr val="000000"/>
              </a:solidFill>
              <a:latin typeface="Times New Roman" panose="02020603050405020304" charset="0"/>
              <a:ea typeface="Times New Roman" panose="02020603050405020304" charset="0"/>
              <a:cs typeface="Times New Roman" panose="02020603050405020304" charset="0"/>
            </a:endParaRPr>
          </a:p>
          <a:p>
            <a:pPr algn="just">
              <a:lnSpc>
                <a:spcPts val="2800"/>
              </a:lnSpc>
            </a:pPr>
            <a:r>
              <a:rPr lang="en-US" sz="2000">
                <a:solidFill>
                  <a:srgbClr val="000000"/>
                </a:solidFill>
                <a:latin typeface="Times New Roman" panose="02020603050405020304" charset="0"/>
                <a:ea typeface="Times New Roman" panose="02020603050405020304" charset="0"/>
                <a:cs typeface="Times New Roman" panose="02020603050405020304" charset="0"/>
              </a:rPr>
              <a:t>Any use of this data and report must not violate any laws and regulations or infringe the legitimate rights and interests of any third party. Any quotation or citation in any occasion, as well as the reproduction, citation, and publication of the report, must be approved by EchoTik, and the report must not be deleted or modified contrary to the original intention.</a:t>
            </a:r>
            <a:endParaRPr lang="en-US" sz="2000">
              <a:solidFill>
                <a:srgbClr val="000000"/>
              </a:solidFill>
              <a:latin typeface="Times New Roman" panose="02020603050405020304" charset="0"/>
              <a:ea typeface="Times New Roman" panose="02020603050405020304" charset="0"/>
              <a:cs typeface="Times New Roman" panose="02020603050405020304" charset="0"/>
            </a:endParaRPr>
          </a:p>
          <a:p>
            <a:pPr algn="just">
              <a:lnSpc>
                <a:spcPts val="2800"/>
              </a:lnSpc>
            </a:pPr>
            <a:r>
              <a:rPr lang="en-US" sz="2000">
                <a:solidFill>
                  <a:srgbClr val="000000"/>
                </a:solidFill>
                <a:latin typeface="Times New Roman" panose="02020603050405020304" charset="0"/>
                <a:ea typeface="Times New Roman" panose="02020603050405020304" charset="0"/>
                <a:cs typeface="Times New Roman" panose="02020603050405020304" charset="0"/>
              </a:rPr>
              <a:t>This data and report are from EchoTik, and the offender will be investigated for its relevant legal responsibilities.</a:t>
            </a:r>
            <a:endParaRPr lang="en-US" sz="2000">
              <a:solidFill>
                <a:srgbClr val="000000"/>
              </a:solidFill>
              <a:latin typeface="Times New Roman" panose="02020603050405020304" charset="0"/>
              <a:ea typeface="Times New Roman" panose="02020603050405020304" charset="0"/>
              <a:cs typeface="Times New Roman" panose="02020603050405020304" charset="0"/>
            </a:endParaRPr>
          </a:p>
          <a:p>
            <a:pPr algn="just">
              <a:lnSpc>
                <a:spcPts val="2800"/>
              </a:lnSpc>
            </a:pPr>
            <a:endParaRPr lang="en-US" sz="2000">
              <a:solidFill>
                <a:srgbClr val="000000"/>
              </a:solidFill>
              <a:latin typeface="Times New Roman" panose="02020603050405020304" charset="0"/>
              <a:ea typeface="Times New Roman" panose="02020603050405020304" charset="0"/>
              <a:cs typeface="Times New Roman" panose="02020603050405020304" charset="0"/>
            </a:endParaRPr>
          </a:p>
        </p:txBody>
      </p:sp>
      <p:sp>
        <p:nvSpPr>
          <p:cNvPr id="11" name="TextBox 11"/>
          <p:cNvSpPr txBox="1"/>
          <p:nvPr/>
        </p:nvSpPr>
        <p:spPr>
          <a:xfrm>
            <a:off x="600751" y="9181826"/>
            <a:ext cx="7979993" cy="717550"/>
          </a:xfrm>
          <a:prstGeom prst="rect">
            <a:avLst/>
          </a:prstGeom>
        </p:spPr>
        <p:txBody>
          <a:bodyPr lIns="0" tIns="0" rIns="0" bIns="0" rtlCol="0" anchor="t">
            <a:spAutoFit/>
          </a:bodyPr>
          <a:lstStyle/>
          <a:p>
            <a:pPr algn="just">
              <a:lnSpc>
                <a:spcPts val="2800"/>
              </a:lnSpc>
            </a:pPr>
            <a:endParaRPr lang="en-US" sz="1400">
              <a:solidFill>
                <a:srgbClr val="000000"/>
              </a:solidFill>
              <a:latin typeface="Times New Roman" panose="02020603050405020304" charset="0"/>
              <a:ea typeface="Times New Roman" panose="02020603050405020304" charset="0"/>
              <a:cs typeface="Times New Roman" panose="02020603050405020304" charset="0"/>
            </a:endParaRPr>
          </a:p>
          <a:p>
            <a:pPr algn="just">
              <a:lnSpc>
                <a:spcPts val="2800"/>
              </a:lnSpc>
            </a:pPr>
            <a:r>
              <a:rPr lang="en-US" sz="1400">
                <a:solidFill>
                  <a:srgbClr val="000000"/>
                </a:solidFill>
                <a:latin typeface="Times New Roman" panose="02020603050405020304" charset="0"/>
                <a:ea typeface="Times New Roman" panose="02020603050405020304" charset="0"/>
                <a:cs typeface="Times New Roman" panose="02020603050405020304" charset="0"/>
                <a:sym typeface="+mn-ea"/>
              </a:rPr>
              <a:t>*For more data, please refer to the official website of EchoTik: </a:t>
            </a:r>
            <a:r>
              <a:rPr lang="en-US" sz="1400" spc="-42">
                <a:solidFill>
                  <a:srgbClr val="333333"/>
                </a:solidFill>
                <a:latin typeface="Times New Roman" panose="02020603050405020304" charset="0"/>
                <a:ea typeface="Times New Roman" panose="02020603050405020304" charset="0"/>
                <a:cs typeface="Times New Roman" panose="02020603050405020304" charset="0"/>
              </a:rPr>
              <a:t>https://echotik.live</a:t>
            </a:r>
            <a:endParaRPr lang="en-US" sz="1400" spc="-42">
              <a:solidFill>
                <a:srgbClr val="333333"/>
              </a:solidFill>
              <a:latin typeface="Times New Roman" panose="02020603050405020304" charset="0"/>
              <a:ea typeface="Times New Roman" panose="02020603050405020304" charset="0"/>
              <a:cs typeface="Times New Roman" panose="02020603050405020304" charset="0"/>
            </a:endParaRPr>
          </a:p>
        </p:txBody>
      </p:sp>
      <p:pic>
        <p:nvPicPr>
          <p:cNvPr id="2" name="图片 1" descr="屏幕截图 2024-09-03 133747"/>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tretch>
            <a:fillRect/>
          </a:stretch>
        </p:blipFill>
        <p:spPr>
          <a:xfrm>
            <a:off x="15240000" y="266700"/>
            <a:ext cx="2858770" cy="10598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4" name="Freeform 4"/>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5" name="Freeform 5"/>
          <p:cNvSpPr/>
          <p:nvPr/>
        </p:nvSpPr>
        <p:spPr>
          <a:xfrm>
            <a:off x="1354217" y="1203762"/>
            <a:ext cx="943081" cy="1014066"/>
          </a:xfrm>
          <a:custGeom>
            <a:avLst/>
            <a:gdLst/>
            <a:ahLst/>
            <a:cxnLst/>
            <a:rect l="l" t="t" r="r" b="b"/>
            <a:pathLst>
              <a:path w="943081" h="1014066">
                <a:moveTo>
                  <a:pt x="0" y="0"/>
                </a:moveTo>
                <a:lnTo>
                  <a:pt x="943082" y="0"/>
                </a:lnTo>
                <a:lnTo>
                  <a:pt x="943082" y="1014066"/>
                </a:lnTo>
                <a:lnTo>
                  <a:pt x="0" y="1014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9436588" y="2527300"/>
            <a:ext cx="7922791" cy="6647815"/>
          </a:xfrm>
          <a:prstGeom prst="rect">
            <a:avLst/>
          </a:prstGeom>
        </p:spPr>
        <p:txBody>
          <a:bodyPr lIns="0" tIns="0" rIns="0" bIns="0" rtlCol="0" anchor="t">
            <a:spAutoFit/>
          </a:bodyPr>
          <a:lstStyle/>
          <a:p>
            <a:pPr algn="just">
              <a:lnSpc>
                <a:spcPct val="100000"/>
              </a:lnSpc>
            </a:pPr>
            <a:r>
              <a:rPr sz="2400">
                <a:latin typeface="Times New Roman" panose="02020603050405020304" charset="0"/>
                <a:ea typeface="Times New Roman" panose="02020603050405020304" charset="0"/>
                <a:cs typeface="Times New Roman" panose="02020603050405020304" charset="0"/>
                <a:sym typeface="+mn-ea"/>
              </a:rPr>
              <a:t>EchoTik is a third-party data analytics platform and AI tool for overseas short-video and live-streaming e-commerce on TikTok. In May 2023, it completed tens of millions of angel round financing. The core members are mainly from Xiaomi, Kingsoft, and Tencent. The team members have practical experience in multiple scenarios of large-scale e-commerce front-end and back-end, deeply understand the core data indicators and logic of e-commerce, and are able to maturely handle data technology requirements, providing accurate positioning and effective suggestions for e-commerce sellers and traffic influencers in product selection.</a:t>
            </a:r>
            <a:endParaRPr sz="2400">
              <a:latin typeface="Times New Roman" panose="02020603050405020304" charset="0"/>
              <a:ea typeface="Times New Roman" panose="02020603050405020304" charset="0"/>
              <a:cs typeface="Times New Roman" panose="02020603050405020304" charset="0"/>
            </a:endParaRPr>
          </a:p>
          <a:p>
            <a:pPr algn="just">
              <a:lnSpc>
                <a:spcPct val="100000"/>
              </a:lnSpc>
            </a:pPr>
            <a:r>
              <a:rPr sz="2400">
                <a:latin typeface="Times New Roman" panose="02020603050405020304" charset="0"/>
                <a:ea typeface="Times New Roman" panose="02020603050405020304" charset="0"/>
                <a:cs typeface="Times New Roman" panose="02020603050405020304" charset="0"/>
                <a:sym typeface="+mn-ea"/>
              </a:rPr>
              <a:t>EchoTik will continuously accompany you to explore new opportunities in global video and live commerce, and provide you with TikTok-related information as well as product selection and operation guidance. Welcome to follow the public account: EchoTik, reply with 【干货】, contact the official assistant, and get the TikTok operation knowledge map for free, and join the high-quality TikTok communication group.</a:t>
            </a:r>
            <a:endParaRPr lang="en-US" sz="2400">
              <a:solidFill>
                <a:srgbClr val="000000"/>
              </a:solidFill>
              <a:latin typeface="Times New Roman" panose="02020603050405020304" charset="0"/>
              <a:ea typeface="Times New Roman" panose="02020603050405020304" charset="0"/>
              <a:cs typeface="Times New Roman" panose="02020603050405020304" charset="0"/>
            </a:endParaRPr>
          </a:p>
        </p:txBody>
      </p:sp>
      <p:grpSp>
        <p:nvGrpSpPr>
          <p:cNvPr id="12" name="Group 12"/>
          <p:cNvGrpSpPr>
            <a:grpSpLocks noChangeAspect="1"/>
          </p:cNvGrpSpPr>
          <p:nvPr/>
        </p:nvGrpSpPr>
        <p:grpSpPr>
          <a:xfrm rot="0">
            <a:off x="1354217" y="5172977"/>
            <a:ext cx="4146647" cy="414663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5AEC"/>
            </a:solidFill>
            <a:ln w="12700">
              <a:solidFill>
                <a:srgbClr val="000000"/>
              </a:solidFill>
            </a:ln>
          </p:spPr>
        </p:sp>
      </p:grpSp>
      <p:grpSp>
        <p:nvGrpSpPr>
          <p:cNvPr id="14" name="Group 14"/>
          <p:cNvGrpSpPr>
            <a:grpSpLocks noChangeAspect="1"/>
          </p:cNvGrpSpPr>
          <p:nvPr/>
        </p:nvGrpSpPr>
        <p:grpSpPr>
          <a:xfrm rot="0">
            <a:off x="7054408" y="6935105"/>
            <a:ext cx="1924962" cy="1924954"/>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5AEC"/>
            </a:solidFill>
            <a:ln w="12700">
              <a:solidFill>
                <a:srgbClr val="000000"/>
              </a:solidFill>
            </a:ln>
          </p:spPr>
        </p:sp>
      </p:grpSp>
      <p:grpSp>
        <p:nvGrpSpPr>
          <p:cNvPr id="16" name="Group 16"/>
          <p:cNvGrpSpPr>
            <a:grpSpLocks noChangeAspect="1"/>
          </p:cNvGrpSpPr>
          <p:nvPr/>
        </p:nvGrpSpPr>
        <p:grpSpPr>
          <a:xfrm rot="0">
            <a:off x="5615230" y="3533888"/>
            <a:ext cx="2945058" cy="2945046"/>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5AEC"/>
            </a:solidFill>
            <a:ln w="12700">
              <a:solidFill>
                <a:srgbClr val="000000"/>
              </a:solidFill>
            </a:ln>
          </p:spPr>
        </p:sp>
      </p:grpSp>
      <p:grpSp>
        <p:nvGrpSpPr>
          <p:cNvPr id="18" name="Group 18"/>
          <p:cNvGrpSpPr>
            <a:grpSpLocks noChangeAspect="1"/>
          </p:cNvGrpSpPr>
          <p:nvPr/>
        </p:nvGrpSpPr>
        <p:grpSpPr>
          <a:xfrm rot="0">
            <a:off x="3445966" y="3381525"/>
            <a:ext cx="1504691" cy="1504685"/>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5AEC"/>
            </a:solidFill>
            <a:ln w="12700">
              <a:solidFill>
                <a:srgbClr val="000000"/>
              </a:solidFill>
            </a:ln>
          </p:spPr>
        </p:sp>
      </p:grpSp>
      <p:grpSp>
        <p:nvGrpSpPr>
          <p:cNvPr id="20" name="Group 20"/>
          <p:cNvGrpSpPr>
            <a:grpSpLocks noChangeAspect="1"/>
          </p:cNvGrpSpPr>
          <p:nvPr/>
        </p:nvGrpSpPr>
        <p:grpSpPr>
          <a:xfrm rot="0">
            <a:off x="1672222" y="5490980"/>
            <a:ext cx="3510638" cy="3510624"/>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046" r="-25046"/>
              </a:stretch>
            </a:blipFill>
          </p:spPr>
        </p:sp>
      </p:grpSp>
      <p:grpSp>
        <p:nvGrpSpPr>
          <p:cNvPr id="22" name="Group 22"/>
          <p:cNvGrpSpPr>
            <a:grpSpLocks noChangeAspect="1"/>
          </p:cNvGrpSpPr>
          <p:nvPr/>
        </p:nvGrpSpPr>
        <p:grpSpPr>
          <a:xfrm rot="0">
            <a:off x="5862595" y="3841643"/>
            <a:ext cx="2383627" cy="2383617"/>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r="-25046"/>
              </a:stretch>
            </a:blipFill>
          </p:spPr>
        </p:sp>
      </p:grpSp>
      <p:grpSp>
        <p:nvGrpSpPr>
          <p:cNvPr id="24" name="Group 24"/>
          <p:cNvGrpSpPr>
            <a:grpSpLocks noChangeAspect="1"/>
          </p:cNvGrpSpPr>
          <p:nvPr/>
        </p:nvGrpSpPr>
        <p:grpSpPr>
          <a:xfrm rot="0">
            <a:off x="3546255" y="3473597"/>
            <a:ext cx="1304115" cy="1304109"/>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046" r="-25046"/>
              </a:stretch>
            </a:blipFill>
          </p:spPr>
        </p:sp>
      </p:grpSp>
      <p:sp>
        <p:nvSpPr>
          <p:cNvPr id="26" name="Freeform 26"/>
          <p:cNvSpPr/>
          <p:nvPr/>
        </p:nvSpPr>
        <p:spPr>
          <a:xfrm>
            <a:off x="6926008" y="6859760"/>
            <a:ext cx="2053362" cy="2043095"/>
          </a:xfrm>
          <a:custGeom>
            <a:avLst/>
            <a:gdLst/>
            <a:ahLst/>
            <a:cxnLst/>
            <a:rect l="l" t="t" r="r" b="b"/>
            <a:pathLst>
              <a:path w="2053362" h="2043095">
                <a:moveTo>
                  <a:pt x="0" y="0"/>
                </a:moveTo>
                <a:lnTo>
                  <a:pt x="2053362" y="0"/>
                </a:lnTo>
                <a:lnTo>
                  <a:pt x="2053362" y="2043095"/>
                </a:lnTo>
                <a:lnTo>
                  <a:pt x="0" y="20430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8" name="图片 7" descr="屏幕截图 2024-09-03 133747"/>
          <p:cNvPicPr>
            <a:picLocks noChangeAspect="1"/>
          </p:cNvPicPr>
          <p:nvPr/>
        </p:nvPicPr>
        <p:blipFill>
          <a:blip r:embed="rId9"/>
          <a:stretch>
            <a:fillRect/>
          </a:stretch>
        </p:blipFill>
        <p:spPr>
          <a:xfrm>
            <a:off x="16154400" y="114300"/>
            <a:ext cx="1695450" cy="628650"/>
          </a:xfrm>
          <a:prstGeom prst="rect">
            <a:avLst/>
          </a:prstGeom>
        </p:spPr>
      </p:pic>
      <p:sp>
        <p:nvSpPr>
          <p:cNvPr id="9" name="TextBox 7"/>
          <p:cNvSpPr txBox="1"/>
          <p:nvPr>
            <p:custDataLst>
              <p:tags r:id="rId10"/>
            </p:custDataLst>
          </p:nvPr>
        </p:nvSpPr>
        <p:spPr>
          <a:xfrm>
            <a:off x="2819400" y="988695"/>
            <a:ext cx="13738225" cy="1292225"/>
          </a:xfrm>
          <a:prstGeom prst="rect">
            <a:avLst/>
          </a:prstGeom>
        </p:spPr>
        <p:txBody>
          <a:bodyPr wrap="square" lIns="0" tIns="0" rIns="0" bIns="0" rtlCol="0" anchor="t">
            <a:spAutoFit/>
          </a:bodyPr>
          <a:p>
            <a:pPr>
              <a:lnSpc>
                <a:spcPts val="10080"/>
              </a:lnSpc>
              <a:spcBef>
                <a:spcPct val="0"/>
              </a:spcBef>
            </a:pPr>
            <a:r>
              <a:rPr lang="en-US" sz="6000">
                <a:latin typeface="Times New Roman" panose="02020603050405020304" charset="0"/>
                <a:ea typeface="Times New Roman" panose="02020603050405020304" charset="0"/>
                <a:cs typeface="Times New Roman" panose="02020603050405020304" charset="0"/>
              </a:rPr>
              <a:t>Introduction of the </a:t>
            </a:r>
            <a:r>
              <a:rPr lang="en-US" sz="6000">
                <a:solidFill>
                  <a:srgbClr val="7C77B8"/>
                </a:solidFill>
                <a:latin typeface="Times New Roman" panose="02020603050405020304" charset="0"/>
                <a:ea typeface="Times New Roman" panose="02020603050405020304" charset="0"/>
                <a:cs typeface="Times New Roman" panose="02020603050405020304" charset="0"/>
              </a:rPr>
              <a:t>EchoTik </a:t>
            </a:r>
            <a:r>
              <a:rPr lang="en-US" sz="6000">
                <a:latin typeface="Times New Roman" panose="02020603050405020304" charset="0"/>
                <a:ea typeface="Times New Roman" panose="02020603050405020304" charset="0"/>
                <a:cs typeface="Times New Roman" panose="02020603050405020304" charset="0"/>
              </a:rPr>
              <a:t>platform</a:t>
            </a:r>
            <a:endParaRPr lang="en-US" sz="6000">
              <a:latin typeface="Times New Roman" panose="02020603050405020304" charset="0"/>
              <a:ea typeface="Times New Roman" panose="02020603050405020304" charset="0"/>
              <a:cs typeface="Times New Roman" panose="020206030504050203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53072" y="-407602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4" name="TextBox 4"/>
          <p:cNvSpPr txBox="1"/>
          <p:nvPr/>
        </p:nvSpPr>
        <p:spPr>
          <a:xfrm>
            <a:off x="762000" y="1943100"/>
            <a:ext cx="5851525" cy="4118610"/>
          </a:xfrm>
          <a:prstGeom prst="rect">
            <a:avLst/>
          </a:prstGeom>
        </p:spPr>
        <p:txBody>
          <a:bodyPr wrap="square" lIns="0" tIns="0" rIns="0" bIns="0" rtlCol="0" anchor="t">
            <a:spAutoFit/>
          </a:bodyPr>
          <a:lstStyle/>
          <a:p>
            <a:pPr>
              <a:lnSpc>
                <a:spcPts val="4015"/>
              </a:lnSpc>
            </a:pPr>
            <a:r>
              <a:rPr lang="en-US" sz="2150" b="1">
                <a:solidFill>
                  <a:srgbClr val="342424"/>
                </a:solidFill>
                <a:latin typeface="Times New Roman" panose="02020603050405020304" charset="0"/>
                <a:ea typeface="Times New Roman" panose="02020603050405020304" charset="0"/>
                <a:cs typeface="Times New Roman" panose="02020603050405020304" charset="0"/>
                <a:sym typeface="+mn-ea"/>
              </a:rPr>
              <a:t>• TikTok data analysis</a:t>
            </a:r>
            <a:endParaRPr lang="en-US" sz="2150" b="1">
              <a:solidFill>
                <a:srgbClr val="342424"/>
              </a:solidFill>
              <a:latin typeface="Times New Roman" panose="02020603050405020304" charset="0"/>
              <a:ea typeface="Times New Roman" panose="02020603050405020304" charset="0"/>
              <a:cs typeface="Times New Roman" panose="02020603050405020304" charset="0"/>
            </a:endParaRPr>
          </a:p>
          <a:p>
            <a:pPr>
              <a:lnSpc>
                <a:spcPts val="4015"/>
              </a:lnSpc>
            </a:pPr>
            <a:r>
              <a:rPr lang="en-US" sz="2150">
                <a:solidFill>
                  <a:srgbClr val="342424"/>
                </a:solidFill>
                <a:latin typeface="Times New Roman" panose="02020603050405020304" charset="0"/>
                <a:ea typeface="Times New Roman" panose="02020603050405020304" charset="0"/>
                <a:cs typeface="Times New Roman" panose="02020603050405020304" charset="0"/>
                <a:sym typeface="+mn-ea"/>
              </a:rPr>
              <a:t>Possessing the most professional and comprehensive data and indicators, 13 popular rankings and 2 panoramic views help you fully understand the TikTok market; 14 dimensions and more than 60 indicators to help you select products; 17 dimensions and more than 100 indicators to help you filter and analyze influencers.</a:t>
            </a:r>
            <a:endParaRPr lang="en-US" sz="2150">
              <a:solidFill>
                <a:srgbClr val="342424"/>
              </a:solidFill>
              <a:latin typeface="Times New Roman" panose="02020603050405020304" charset="0"/>
              <a:ea typeface="Times New Roman" panose="02020603050405020304" charset="0"/>
              <a:cs typeface="Times New Roman" panose="02020603050405020304" charset="0"/>
            </a:endParaRPr>
          </a:p>
        </p:txBody>
      </p:sp>
      <p:sp>
        <p:nvSpPr>
          <p:cNvPr id="5" name="TextBox 5"/>
          <p:cNvSpPr txBox="1"/>
          <p:nvPr/>
        </p:nvSpPr>
        <p:spPr>
          <a:xfrm>
            <a:off x="12725647" y="2090480"/>
            <a:ext cx="4862473" cy="3089275"/>
          </a:xfrm>
          <a:prstGeom prst="rect">
            <a:avLst/>
          </a:prstGeom>
        </p:spPr>
        <p:txBody>
          <a:bodyPr lIns="0" tIns="0" rIns="0" bIns="0" rtlCol="0" anchor="t">
            <a:spAutoFit/>
          </a:bodyPr>
          <a:lstStyle/>
          <a:p>
            <a:pPr>
              <a:lnSpc>
                <a:spcPts val="4015"/>
              </a:lnSpc>
            </a:pPr>
            <a:r>
              <a:rPr lang="en-US" sz="2150" b="1">
                <a:solidFill>
                  <a:srgbClr val="342424"/>
                </a:solidFill>
                <a:latin typeface="Times New Roman" panose="02020603050405020304" charset="0"/>
                <a:ea typeface="Times New Roman" panose="02020603050405020304" charset="0"/>
                <a:cs typeface="Times New Roman" panose="02020603050405020304" charset="0"/>
                <a:sym typeface="+mn-ea"/>
              </a:rPr>
              <a:t>· Live room monitoring</a:t>
            </a:r>
            <a:endParaRPr lang="en-US" sz="2150" b="1">
              <a:solidFill>
                <a:srgbClr val="342424"/>
              </a:solidFill>
              <a:latin typeface="Times New Roman" panose="02020603050405020304" charset="0"/>
              <a:ea typeface="Times New Roman" panose="02020603050405020304" charset="0"/>
              <a:cs typeface="Times New Roman" panose="02020603050405020304" charset="0"/>
            </a:endParaRPr>
          </a:p>
          <a:p>
            <a:pPr>
              <a:lnSpc>
                <a:spcPts val="4015"/>
              </a:lnSpc>
            </a:pPr>
            <a:r>
              <a:rPr lang="en-US" sz="2150">
                <a:solidFill>
                  <a:srgbClr val="342424"/>
                </a:solidFill>
                <a:latin typeface="Times New Roman" panose="02020603050405020304" charset="0"/>
                <a:ea typeface="Times New Roman" panose="02020603050405020304" charset="0"/>
                <a:cs typeface="Times New Roman" panose="02020603050405020304" charset="0"/>
                <a:sym typeface="+mn-ea"/>
              </a:rPr>
              <a:t>Real-time live room traffic monitoring; Obtain minute-level traffic, interaction, and sales data, learn from excellent live-streaming rooms, and optimize live-streaming strategies.</a:t>
            </a:r>
            <a:endParaRPr lang="en-US" sz="2150">
              <a:solidFill>
                <a:srgbClr val="342424"/>
              </a:solidFill>
              <a:latin typeface="Times New Roman" panose="02020603050405020304" charset="0"/>
              <a:ea typeface="Times New Roman" panose="02020603050405020304" charset="0"/>
              <a:cs typeface="Times New Roman" panose="02020603050405020304" charset="0"/>
            </a:endParaRPr>
          </a:p>
        </p:txBody>
      </p:sp>
      <p:sp>
        <p:nvSpPr>
          <p:cNvPr id="6" name="TextBox 6"/>
          <p:cNvSpPr txBox="1"/>
          <p:nvPr/>
        </p:nvSpPr>
        <p:spPr>
          <a:xfrm>
            <a:off x="685800" y="5981700"/>
            <a:ext cx="6367145" cy="4118610"/>
          </a:xfrm>
          <a:prstGeom prst="rect">
            <a:avLst/>
          </a:prstGeom>
        </p:spPr>
        <p:txBody>
          <a:bodyPr wrap="square" lIns="0" tIns="0" rIns="0" bIns="0" rtlCol="0" anchor="t">
            <a:spAutoFit/>
          </a:bodyPr>
          <a:lstStyle/>
          <a:p>
            <a:pPr>
              <a:lnSpc>
                <a:spcPts val="4015"/>
              </a:lnSpc>
            </a:pPr>
            <a:r>
              <a:rPr lang="en-US" sz="2150" b="1">
                <a:solidFill>
                  <a:srgbClr val="342424"/>
                </a:solidFill>
                <a:latin typeface="Times New Roman" panose="02020603050405020304" charset="0"/>
                <a:ea typeface="Times New Roman" panose="02020603050405020304" charset="0"/>
                <a:sym typeface="+mn-ea"/>
              </a:rPr>
              <a:t>· Exclusive tool plug-in</a:t>
            </a:r>
            <a:endParaRPr lang="en-US" sz="2150" b="1">
              <a:solidFill>
                <a:srgbClr val="342424"/>
              </a:solidFill>
              <a:latin typeface="Times New Roman" panose="02020603050405020304" charset="0"/>
              <a:ea typeface="Times New Roman" panose="02020603050405020304" charset="0"/>
            </a:endParaRPr>
          </a:p>
          <a:p>
            <a:pPr>
              <a:lnSpc>
                <a:spcPts val="4015"/>
              </a:lnSpc>
            </a:pPr>
            <a:r>
              <a:rPr lang="en-US" sz="2150">
                <a:solidFill>
                  <a:srgbClr val="342424"/>
                </a:solidFill>
                <a:latin typeface="Times New Roman" panose="02020603050405020304" charset="0"/>
                <a:ea typeface="Times New Roman" panose="02020603050405020304" charset="0"/>
                <a:sym typeface="+mn-ea"/>
              </a:rPr>
              <a:t>Exclusive browser plug-in. With just one click on the TikTok official website, analyze influencers, select products, discover live commerce videos and sort and collect them; Industry's first AI toolbox, based on ChatGPT, uses the most advanced artificial intelligence technology to help you improve the efficiency of TikTok business.</a:t>
            </a:r>
            <a:endParaRPr lang="en-US" sz="2150">
              <a:solidFill>
                <a:srgbClr val="342424"/>
              </a:solidFill>
              <a:latin typeface="Times New Roman" panose="02020603050405020304" charset="0"/>
              <a:ea typeface="Times New Roman" panose="02020603050405020304" charset="0"/>
            </a:endParaRPr>
          </a:p>
        </p:txBody>
      </p:sp>
      <p:sp>
        <p:nvSpPr>
          <p:cNvPr id="7" name="Freeform 7"/>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8" name="TextBox 8"/>
          <p:cNvSpPr txBox="1"/>
          <p:nvPr/>
        </p:nvSpPr>
        <p:spPr>
          <a:xfrm>
            <a:off x="12497047" y="6057966"/>
            <a:ext cx="4862473" cy="3089275"/>
          </a:xfrm>
          <a:prstGeom prst="rect">
            <a:avLst/>
          </a:prstGeom>
        </p:spPr>
        <p:txBody>
          <a:bodyPr lIns="0" tIns="0" rIns="0" bIns="0" rtlCol="0" anchor="t">
            <a:spAutoFit/>
          </a:bodyPr>
          <a:lstStyle/>
          <a:p>
            <a:pPr>
              <a:lnSpc>
                <a:spcPts val="4015"/>
              </a:lnSpc>
            </a:pPr>
            <a:r>
              <a:rPr lang="en-US" sz="2150" b="1">
                <a:solidFill>
                  <a:srgbClr val="342424"/>
                </a:solidFill>
                <a:latin typeface="Times New Roman" panose="02020603050405020304" charset="0"/>
                <a:ea typeface="Times New Roman" panose="02020603050405020304" charset="0"/>
                <a:cs typeface="Times New Roman" panose="02020603050405020304" charset="0"/>
                <a:sym typeface="+mn-ea"/>
              </a:rPr>
              <a:t>· Professional and efficient service</a:t>
            </a:r>
            <a:endParaRPr lang="en-US" sz="2150" b="1">
              <a:solidFill>
                <a:srgbClr val="342424"/>
              </a:solidFill>
              <a:latin typeface="Times New Roman" panose="02020603050405020304" charset="0"/>
              <a:ea typeface="Times New Roman" panose="02020603050405020304" charset="0"/>
              <a:cs typeface="Times New Roman" panose="02020603050405020304" charset="0"/>
            </a:endParaRPr>
          </a:p>
          <a:p>
            <a:pPr>
              <a:lnSpc>
                <a:spcPts val="4015"/>
              </a:lnSpc>
            </a:pPr>
            <a:r>
              <a:rPr lang="en-US" sz="2150">
                <a:solidFill>
                  <a:srgbClr val="342424"/>
                </a:solidFill>
                <a:latin typeface="Times New Roman" panose="02020603050405020304" charset="0"/>
                <a:ea typeface="Times New Roman" panose="02020603050405020304" charset="0"/>
                <a:cs typeface="Times New Roman" panose="02020603050405020304" charset="0"/>
                <a:sym typeface="+mn-ea"/>
              </a:rPr>
              <a:t>The core team communicates directly with you; Responds quickly to your needs, upgrading on average every two weeks; Simple and affordable pricing, unlimited use of data analysis functions.</a:t>
            </a:r>
            <a:endParaRPr lang="en-US" sz="2150">
              <a:solidFill>
                <a:srgbClr val="342424"/>
              </a:solidFill>
              <a:latin typeface="Times New Roman" panose="02020603050405020304" charset="0"/>
              <a:ea typeface="Times New Roman" panose="02020603050405020304" charset="0"/>
              <a:cs typeface="Times New Roman" panose="02020603050405020304" charset="0"/>
            </a:endParaRPr>
          </a:p>
        </p:txBody>
      </p:sp>
      <p:sp>
        <p:nvSpPr>
          <p:cNvPr id="15" name="Freeform 15"/>
          <p:cNvSpPr/>
          <p:nvPr/>
        </p:nvSpPr>
        <p:spPr>
          <a:xfrm>
            <a:off x="6351658" y="4329199"/>
            <a:ext cx="5023087" cy="5023087"/>
          </a:xfrm>
          <a:custGeom>
            <a:avLst/>
            <a:gdLst/>
            <a:ahLst/>
            <a:cxnLst/>
            <a:rect l="l" t="t" r="r" b="b"/>
            <a:pathLst>
              <a:path w="5023087" h="5023087">
                <a:moveTo>
                  <a:pt x="0" y="0"/>
                </a:moveTo>
                <a:lnTo>
                  <a:pt x="5023088" y="0"/>
                </a:lnTo>
                <a:lnTo>
                  <a:pt x="5023088" y="5023087"/>
                </a:lnTo>
                <a:lnTo>
                  <a:pt x="0" y="50230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6389083" y="3148059"/>
            <a:ext cx="5547259" cy="5401643"/>
          </a:xfrm>
          <a:custGeom>
            <a:avLst/>
            <a:gdLst/>
            <a:ahLst/>
            <a:cxnLst/>
            <a:rect l="l" t="t" r="r" b="b"/>
            <a:pathLst>
              <a:path w="5547259" h="5401643">
                <a:moveTo>
                  <a:pt x="0" y="0"/>
                </a:moveTo>
                <a:lnTo>
                  <a:pt x="5547259" y="0"/>
                </a:lnTo>
                <a:lnTo>
                  <a:pt x="5547259" y="5401643"/>
                </a:lnTo>
                <a:lnTo>
                  <a:pt x="0" y="5401643"/>
                </a:lnTo>
                <a:lnTo>
                  <a:pt x="0" y="0"/>
                </a:lnTo>
                <a:close/>
              </a:path>
            </a:pathLst>
          </a:custGeom>
          <a:blipFill>
            <a:blip r:embed="rId4"/>
            <a:stretch>
              <a:fillRect/>
            </a:stretch>
          </a:blipFill>
        </p:spPr>
      </p:sp>
      <p:pic>
        <p:nvPicPr>
          <p:cNvPr id="17" name="图片 16" descr="屏幕截图 2024-09-03 133747"/>
          <p:cNvPicPr>
            <a:picLocks noChangeAspect="1"/>
          </p:cNvPicPr>
          <p:nvPr/>
        </p:nvPicPr>
        <p:blipFill>
          <a:blip r:embed="rId5"/>
          <a:stretch>
            <a:fillRect/>
          </a:stretch>
        </p:blipFill>
        <p:spPr>
          <a:xfrm>
            <a:off x="16383000" y="236855"/>
            <a:ext cx="1695450" cy="628650"/>
          </a:xfrm>
          <a:prstGeom prst="rect">
            <a:avLst/>
          </a:prstGeom>
        </p:spPr>
      </p:pic>
      <p:sp>
        <p:nvSpPr>
          <p:cNvPr id="18" name="TextBox 13"/>
          <p:cNvSpPr txBox="1"/>
          <p:nvPr>
            <p:custDataLst>
              <p:tags r:id="rId6"/>
            </p:custDataLst>
          </p:nvPr>
        </p:nvSpPr>
        <p:spPr>
          <a:xfrm>
            <a:off x="4343552" y="495444"/>
            <a:ext cx="9722451" cy="1292225"/>
          </a:xfrm>
          <a:prstGeom prst="rect">
            <a:avLst/>
          </a:prstGeom>
        </p:spPr>
        <p:txBody>
          <a:bodyPr lIns="0" tIns="0" rIns="0" bIns="0" rtlCol="0" anchor="t">
            <a:spAutoFit/>
          </a:bodyPr>
          <a:p>
            <a:pPr algn="ctr">
              <a:lnSpc>
                <a:spcPts val="10080"/>
              </a:lnSpc>
              <a:spcBef>
                <a:spcPct val="0"/>
              </a:spcBef>
            </a:pPr>
            <a:r>
              <a:rPr lang="en-US" sz="7200">
                <a:latin typeface="Times New Roman" panose="02020603050405020304" charset="0"/>
                <a:ea typeface="Times New Roman" panose="02020603050405020304" charset="0"/>
                <a:cs typeface="Times New Roman" panose="02020603050405020304" charset="0"/>
              </a:rPr>
              <a:t>Why choose </a:t>
            </a:r>
            <a:r>
              <a:rPr lang="en-US" sz="7200">
                <a:solidFill>
                  <a:srgbClr val="655AEC"/>
                </a:solidFill>
                <a:latin typeface="Times New Roman" panose="02020603050405020304" charset="0"/>
                <a:ea typeface="Times New Roman" panose="02020603050405020304" charset="0"/>
                <a:cs typeface="Times New Roman" panose="02020603050405020304" charset="0"/>
              </a:rPr>
              <a:t>EchoTik?</a:t>
            </a:r>
            <a:endParaRPr lang="en-US" sz="7200">
              <a:solidFill>
                <a:srgbClr val="655AEC"/>
              </a:solidFill>
              <a:latin typeface="Times New Roman" panose="02020603050405020304" charset="0"/>
              <a:ea typeface="Times New Roman" panose="02020603050405020304" charset="0"/>
              <a:cs typeface="Times New Roman" panose="02020603050405020304" charset="0"/>
            </a:endParaRPr>
          </a:p>
        </p:txBody>
      </p:sp>
      <p:sp>
        <p:nvSpPr>
          <p:cNvPr id="19" name="文本框 18"/>
          <p:cNvSpPr txBox="1"/>
          <p:nvPr/>
        </p:nvSpPr>
        <p:spPr>
          <a:xfrm>
            <a:off x="4419600" y="1638300"/>
            <a:ext cx="9144000" cy="445135"/>
          </a:xfrm>
          <a:prstGeom prst="rect">
            <a:avLst/>
          </a:prstGeom>
          <a:noFill/>
        </p:spPr>
        <p:txBody>
          <a:bodyPr wrap="square" rtlCol="0" anchor="t">
            <a:spAutoFit/>
          </a:bodyPr>
          <a:p>
            <a:pPr algn="ctr">
              <a:lnSpc>
                <a:spcPts val="2760"/>
              </a:lnSpc>
              <a:spcBef>
                <a:spcPct val="0"/>
              </a:spcBef>
            </a:pPr>
            <a:r>
              <a:rPr lang="en-US" sz="2400">
                <a:latin typeface="Times New Roman" panose="02020603050405020304" charset="0"/>
                <a:ea typeface="Times New Roman" panose="02020603050405020304" charset="0"/>
                <a:cs typeface="Times New Roman" panose="02020603050405020304" charset="0"/>
                <a:sym typeface="+mn-ea"/>
              </a:rPr>
              <a:t>Professional, dedicated, and innovative TikTok e-commerce data SaaS</a:t>
            </a:r>
            <a:endParaRPr lang="en-US" altLang="en-US" sz="2400">
              <a:latin typeface="Times New Roman" panose="02020603050405020304" charset="0"/>
              <a:ea typeface="Times New Roman" panose="02020603050405020304" charset="0"/>
              <a:cs typeface="Times New Roman" panose="02020603050405020304" charset="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002915" y="3238501"/>
            <a:ext cx="2421890" cy="2206625"/>
          </a:xfrm>
          <a:custGeom>
            <a:avLst/>
            <a:gdLst/>
            <a:ahLst/>
            <a:cxnLst/>
            <a:rect l="l" t="t" r="r" b="b"/>
            <a:pathLst>
              <a:path w="1542270" h="1542270">
                <a:moveTo>
                  <a:pt x="0" y="0"/>
                </a:moveTo>
                <a:lnTo>
                  <a:pt x="1542270" y="0"/>
                </a:lnTo>
                <a:lnTo>
                  <a:pt x="1542270" y="1542270"/>
                </a:lnTo>
                <a:lnTo>
                  <a:pt x="0" y="1542270"/>
                </a:lnTo>
                <a:lnTo>
                  <a:pt x="0" y="0"/>
                </a:lnTo>
                <a:close/>
              </a:path>
            </a:pathLst>
          </a:custGeom>
          <a:blipFill>
            <a:blip r:embed="rId1"/>
            <a:stretch>
              <a:fillRect/>
            </a:stretch>
          </a:blipFill>
        </p:spPr>
      </p:sp>
      <p:sp>
        <p:nvSpPr>
          <p:cNvPr id="2" name="Freeform 2"/>
          <p:cNvSpPr/>
          <p:nvPr/>
        </p:nvSpPr>
        <p:spPr>
          <a:xfrm>
            <a:off x="12907036" y="-5530214"/>
            <a:ext cx="10162489" cy="10200741"/>
          </a:xfrm>
          <a:custGeom>
            <a:avLst/>
            <a:gdLst/>
            <a:ahLst/>
            <a:cxnLst/>
            <a:rect l="l" t="t" r="r" b="b"/>
            <a:pathLst>
              <a:path w="10162489" h="10200741">
                <a:moveTo>
                  <a:pt x="0" y="0"/>
                </a:moveTo>
                <a:lnTo>
                  <a:pt x="10162488" y="0"/>
                </a:lnTo>
                <a:lnTo>
                  <a:pt x="10162488" y="10200741"/>
                </a:lnTo>
                <a:lnTo>
                  <a:pt x="0" y="10200741"/>
                </a:lnTo>
                <a:lnTo>
                  <a:pt x="0" y="0"/>
                </a:lnTo>
                <a:close/>
              </a:path>
            </a:pathLst>
          </a:custGeom>
          <a:blipFill>
            <a:blip r:embed="rId2"/>
            <a:stretch>
              <a:fillRect/>
            </a:stretch>
          </a:blipFill>
        </p:spPr>
      </p:sp>
      <p:sp>
        <p:nvSpPr>
          <p:cNvPr id="3" name="Freeform 3"/>
          <p:cNvSpPr/>
          <p:nvPr/>
        </p:nvSpPr>
        <p:spPr>
          <a:xfrm rot="1630778">
            <a:off x="-4408099" y="5450063"/>
            <a:ext cx="10050488" cy="10088319"/>
          </a:xfrm>
          <a:custGeom>
            <a:avLst/>
            <a:gdLst/>
            <a:ahLst/>
            <a:cxnLst/>
            <a:rect l="l" t="t" r="r" b="b"/>
            <a:pathLst>
              <a:path w="10050488" h="10088319">
                <a:moveTo>
                  <a:pt x="0" y="0"/>
                </a:moveTo>
                <a:lnTo>
                  <a:pt x="10050488" y="0"/>
                </a:lnTo>
                <a:lnTo>
                  <a:pt x="10050488" y="10088319"/>
                </a:lnTo>
                <a:lnTo>
                  <a:pt x="0" y="10088319"/>
                </a:lnTo>
                <a:lnTo>
                  <a:pt x="0" y="0"/>
                </a:lnTo>
                <a:close/>
              </a:path>
            </a:pathLst>
          </a:custGeom>
          <a:blipFill>
            <a:blip r:embed="rId3"/>
            <a:stretch>
              <a:fillRect/>
            </a:stretch>
          </a:blipFill>
        </p:spPr>
      </p:sp>
      <p:sp>
        <p:nvSpPr>
          <p:cNvPr id="4" name="TextBox 4"/>
          <p:cNvSpPr txBox="1"/>
          <p:nvPr/>
        </p:nvSpPr>
        <p:spPr>
          <a:xfrm>
            <a:off x="4248626" y="1434941"/>
            <a:ext cx="9517380" cy="1292225"/>
          </a:xfrm>
          <a:prstGeom prst="rect">
            <a:avLst/>
          </a:prstGeom>
        </p:spPr>
        <p:txBody>
          <a:bodyPr wrap="square" lIns="0" tIns="0" rIns="0" bIns="0" rtlCol="0" anchor="t">
            <a:spAutoFit/>
          </a:bodyPr>
          <a:lstStyle/>
          <a:p>
            <a:pPr algn="ctr">
              <a:lnSpc>
                <a:spcPts val="10080"/>
              </a:lnSpc>
              <a:spcBef>
                <a:spcPct val="0"/>
              </a:spcBef>
            </a:pPr>
            <a:r>
              <a:rPr lang="en-US" sz="5400">
                <a:latin typeface="Times New Roman" panose="02020603050405020304" charset="0"/>
                <a:ea typeface="Times New Roman" panose="02020603050405020304" charset="0"/>
                <a:cs typeface="Times New Roman" panose="02020603050405020304" charset="0"/>
              </a:rPr>
              <a:t>Thanks for supporting </a:t>
            </a:r>
            <a:r>
              <a:rPr lang="en-US" sz="5400" b="1">
                <a:solidFill>
                  <a:srgbClr val="7C77B8"/>
                </a:solidFill>
                <a:latin typeface="Times New Roman" panose="02020603050405020304" charset="0"/>
                <a:ea typeface="Times New Roman" panose="02020603050405020304" charset="0"/>
                <a:cs typeface="Times New Roman" panose="02020603050405020304" charset="0"/>
              </a:rPr>
              <a:t>EchoTik</a:t>
            </a:r>
            <a:r>
              <a:rPr lang="en-US" sz="5400">
                <a:latin typeface="Times New Roman" panose="02020603050405020304" charset="0"/>
                <a:ea typeface="Times New Roman" panose="02020603050405020304" charset="0"/>
                <a:cs typeface="Times New Roman" panose="02020603050405020304" charset="0"/>
              </a:rPr>
              <a:t>!</a:t>
            </a:r>
            <a:endParaRPr lang="en-US" sz="5400">
              <a:solidFill>
                <a:srgbClr val="655AEC"/>
              </a:solidFill>
              <a:latin typeface="Times New Roman" panose="02020603050405020304" charset="0"/>
              <a:ea typeface="Times New Roman" panose="02020603050405020304" charset="0"/>
              <a:cs typeface="Times New Roman" panose="02020603050405020304" charset="0"/>
            </a:endParaRPr>
          </a:p>
        </p:txBody>
      </p:sp>
      <p:sp>
        <p:nvSpPr>
          <p:cNvPr id="6" name="Freeform 6"/>
          <p:cNvSpPr/>
          <p:nvPr/>
        </p:nvSpPr>
        <p:spPr>
          <a:xfrm>
            <a:off x="6508115" y="3202940"/>
            <a:ext cx="2511425" cy="2292350"/>
          </a:xfrm>
          <a:custGeom>
            <a:avLst/>
            <a:gdLst/>
            <a:ahLst/>
            <a:cxnLst/>
            <a:rect l="l" t="t" r="r" b="b"/>
            <a:pathLst>
              <a:path w="1706523" h="1706523">
                <a:moveTo>
                  <a:pt x="0" y="0"/>
                </a:moveTo>
                <a:lnTo>
                  <a:pt x="1706523" y="0"/>
                </a:lnTo>
                <a:lnTo>
                  <a:pt x="1706523" y="1706523"/>
                </a:lnTo>
                <a:lnTo>
                  <a:pt x="0" y="1706523"/>
                </a:lnTo>
                <a:lnTo>
                  <a:pt x="0" y="0"/>
                </a:lnTo>
                <a:close/>
              </a:path>
            </a:pathLst>
          </a:custGeom>
          <a:blipFill>
            <a:blip r:embed="rId4"/>
            <a:stretch>
              <a:fillRect/>
            </a:stretch>
          </a:blipFill>
        </p:spPr>
      </p:sp>
      <p:sp>
        <p:nvSpPr>
          <p:cNvPr id="7" name="TextBox 7"/>
          <p:cNvSpPr txBox="1"/>
          <p:nvPr/>
        </p:nvSpPr>
        <p:spPr>
          <a:xfrm>
            <a:off x="2924176" y="5753100"/>
            <a:ext cx="2783205" cy="861695"/>
          </a:xfrm>
          <a:prstGeom prst="rect">
            <a:avLst/>
          </a:prstGeom>
        </p:spPr>
        <p:txBody>
          <a:bodyPr wrap="square" lIns="0" tIns="0" rIns="0" bIns="0" rtlCol="0" anchor="t">
            <a:spAutoFit/>
          </a:bodyPr>
          <a:lstStyle/>
          <a:p>
            <a:pPr algn="ctr">
              <a:lnSpc>
                <a:spcPct val="100000"/>
              </a:lnSpc>
            </a:pPr>
            <a:r>
              <a:rPr lang="en-US" sz="2800" b="1">
                <a:solidFill>
                  <a:srgbClr val="6C63E5"/>
                </a:solidFill>
                <a:latin typeface="Times New Roman" panose="02020603050405020304" charset="0"/>
                <a:ea typeface="Times New Roman" panose="02020603050405020304" charset="0"/>
              </a:rPr>
              <a:t>EchoTik official website</a:t>
            </a:r>
            <a:endParaRPr lang="zh-CN" altLang="en-US" sz="2800" b="1">
              <a:solidFill>
                <a:srgbClr val="6C63E5"/>
              </a:solidFill>
              <a:latin typeface="Times New Roman" panose="02020603050405020304" charset="0"/>
              <a:ea typeface="Times New Roman" panose="02020603050405020304" charset="0"/>
            </a:endParaRPr>
          </a:p>
        </p:txBody>
      </p:sp>
      <p:sp>
        <p:nvSpPr>
          <p:cNvPr id="11" name="Freeform 11"/>
          <p:cNvSpPr/>
          <p:nvPr/>
        </p:nvSpPr>
        <p:spPr>
          <a:xfrm>
            <a:off x="228600" y="114300"/>
            <a:ext cx="3429000" cy="1191260"/>
          </a:xfrm>
          <a:custGeom>
            <a:avLst/>
            <a:gdLst/>
            <a:ahLst/>
            <a:cxnLst/>
            <a:rect l="l" t="t" r="r" b="b"/>
            <a:pathLst>
              <a:path w="2999035" h="1393433">
                <a:moveTo>
                  <a:pt x="0" y="0"/>
                </a:moveTo>
                <a:lnTo>
                  <a:pt x="2999035" y="0"/>
                </a:lnTo>
                <a:lnTo>
                  <a:pt x="2999035" y="1393432"/>
                </a:lnTo>
                <a:lnTo>
                  <a:pt x="0" y="1393432"/>
                </a:lnTo>
                <a:lnTo>
                  <a:pt x="0" y="0"/>
                </a:lnTo>
                <a:close/>
              </a:path>
            </a:pathLst>
          </a:custGeom>
          <a:blipFill rotWithShape="1">
            <a:blip r:embed="rId5"/>
            <a:stretch>
              <a:fillRect/>
            </a:stretch>
          </a:blipFill>
        </p:spPr>
      </p:sp>
      <p:sp>
        <p:nvSpPr>
          <p:cNvPr id="13" name="TextBox 7"/>
          <p:cNvSpPr txBox="1"/>
          <p:nvPr/>
        </p:nvSpPr>
        <p:spPr>
          <a:xfrm>
            <a:off x="6461126" y="5753100"/>
            <a:ext cx="2783205" cy="861695"/>
          </a:xfrm>
          <a:prstGeom prst="rect">
            <a:avLst/>
          </a:prstGeom>
        </p:spPr>
        <p:txBody>
          <a:bodyPr wrap="square" lIns="0" tIns="0" rIns="0" bIns="0" rtlCol="0" anchor="t">
            <a:spAutoFit/>
          </a:bodyPr>
          <a:lstStyle/>
          <a:p>
            <a:pPr algn="ctr">
              <a:lnSpc>
                <a:spcPct val="100000"/>
              </a:lnSpc>
            </a:pPr>
            <a:r>
              <a:rPr sz="2800" b="1">
                <a:solidFill>
                  <a:srgbClr val="6C63E5"/>
                </a:solidFill>
                <a:latin typeface="Times New Roman" panose="02020603050405020304" charset="0"/>
                <a:ea typeface="Times New Roman" panose="02020603050405020304" charset="0"/>
              </a:rPr>
              <a:t>EchoTik </a:t>
            </a:r>
            <a:r>
              <a:rPr lang="en-US" sz="2800" b="1">
                <a:solidFill>
                  <a:srgbClr val="6C63E5"/>
                </a:solidFill>
                <a:latin typeface="Times New Roman" panose="02020603050405020304" charset="0"/>
                <a:ea typeface="Times New Roman" panose="02020603050405020304" charset="0"/>
              </a:rPr>
              <a:t>official</a:t>
            </a:r>
            <a:r>
              <a:rPr sz="2800" b="1">
                <a:solidFill>
                  <a:srgbClr val="6C63E5"/>
                </a:solidFill>
                <a:latin typeface="Times New Roman" panose="02020603050405020304" charset="0"/>
                <a:ea typeface="Times New Roman" panose="02020603050405020304" charset="0"/>
              </a:rPr>
              <a:t> account</a:t>
            </a:r>
            <a:endParaRPr sz="2800" b="1">
              <a:solidFill>
                <a:srgbClr val="6C63E5"/>
              </a:solidFill>
              <a:latin typeface="Times New Roman" panose="02020603050405020304" charset="0"/>
              <a:ea typeface="Times New Roman" panose="02020603050405020304" charset="0"/>
            </a:endParaRPr>
          </a:p>
        </p:txBody>
      </p:sp>
      <p:sp>
        <p:nvSpPr>
          <p:cNvPr id="14" name="TextBox 7"/>
          <p:cNvSpPr txBox="1"/>
          <p:nvPr/>
        </p:nvSpPr>
        <p:spPr>
          <a:xfrm>
            <a:off x="9753601" y="5753101"/>
            <a:ext cx="2783205" cy="430530"/>
          </a:xfrm>
          <a:prstGeom prst="rect">
            <a:avLst/>
          </a:prstGeom>
        </p:spPr>
        <p:txBody>
          <a:bodyPr wrap="square" lIns="0" tIns="0" rIns="0" bIns="0" rtlCol="0" anchor="t">
            <a:spAutoFit/>
          </a:bodyPr>
          <a:lstStyle/>
          <a:p>
            <a:pPr algn="ctr">
              <a:lnSpc>
                <a:spcPct val="100000"/>
              </a:lnSpc>
            </a:pPr>
            <a:r>
              <a:rPr lang="en-US" altLang="zh-CN" sz="2800" b="1">
                <a:solidFill>
                  <a:srgbClr val="6C63E5"/>
                </a:solidFill>
                <a:latin typeface="Times New Roman" panose="02020603050405020304" charset="0"/>
                <a:ea typeface="Times New Roman" panose="02020603050405020304" charset="0"/>
              </a:rPr>
              <a:t>Contact us</a:t>
            </a:r>
            <a:endParaRPr lang="en-US" altLang="zh-CN" sz="2800" b="1">
              <a:solidFill>
                <a:srgbClr val="6C63E5"/>
              </a:solidFill>
              <a:latin typeface="Times New Roman" panose="02020603050405020304" charset="0"/>
              <a:ea typeface="Times New Roman" panose="02020603050405020304" charset="0"/>
            </a:endParaRPr>
          </a:p>
        </p:txBody>
      </p:sp>
      <p:sp>
        <p:nvSpPr>
          <p:cNvPr id="15" name="TextBox 7"/>
          <p:cNvSpPr txBox="1"/>
          <p:nvPr/>
        </p:nvSpPr>
        <p:spPr>
          <a:xfrm>
            <a:off x="12907010" y="5753101"/>
            <a:ext cx="2783205" cy="861695"/>
          </a:xfrm>
          <a:prstGeom prst="rect">
            <a:avLst/>
          </a:prstGeom>
        </p:spPr>
        <p:txBody>
          <a:bodyPr wrap="square" lIns="0" tIns="0" rIns="0" bIns="0" rtlCol="0" anchor="t">
            <a:spAutoFit/>
          </a:bodyPr>
          <a:lstStyle/>
          <a:p>
            <a:pPr algn="ctr">
              <a:lnSpc>
                <a:spcPct val="100000"/>
              </a:lnSpc>
            </a:pPr>
            <a:r>
              <a:rPr lang="zh-CN" altLang="en-US" sz="2800" b="1">
                <a:solidFill>
                  <a:srgbClr val="6C63E5"/>
                </a:solidFill>
                <a:latin typeface="Times New Roman" panose="02020603050405020304" charset="0"/>
                <a:ea typeface="Times New Roman" panose="02020603050405020304" charset="0"/>
              </a:rPr>
              <a:t>Business cooperation</a:t>
            </a:r>
            <a:endParaRPr lang="zh-CN" altLang="en-US" sz="2800" b="1">
              <a:solidFill>
                <a:srgbClr val="6C63E5"/>
              </a:solidFill>
              <a:latin typeface="Times New Roman" panose="02020603050405020304" charset="0"/>
              <a:ea typeface="Times New Roman" panose="02020603050405020304" charset="0"/>
            </a:endParaRPr>
          </a:p>
        </p:txBody>
      </p:sp>
      <p:pic>
        <p:nvPicPr>
          <p:cNvPr id="16" name="图片 15"/>
          <p:cNvPicPr>
            <a:picLocks noChangeAspect="1"/>
          </p:cNvPicPr>
          <p:nvPr/>
        </p:nvPicPr>
        <p:blipFill>
          <a:blip r:embed="rId6"/>
          <a:stretch>
            <a:fillRect/>
          </a:stretch>
        </p:blipFill>
        <p:spPr>
          <a:xfrm>
            <a:off x="10097771" y="3334385"/>
            <a:ext cx="2065655" cy="2068830"/>
          </a:xfrm>
          <a:prstGeom prst="rect">
            <a:avLst/>
          </a:prstGeom>
        </p:spPr>
      </p:pic>
      <p:pic>
        <p:nvPicPr>
          <p:cNvPr id="17" name="图片 16" descr="截屏2023-09-25 09.59.48"/>
          <p:cNvPicPr>
            <a:picLocks noChangeAspect="1"/>
          </p:cNvPicPr>
          <p:nvPr/>
        </p:nvPicPr>
        <p:blipFill>
          <a:blip r:embed="rId7"/>
          <a:stretch>
            <a:fillRect/>
          </a:stretch>
        </p:blipFill>
        <p:spPr>
          <a:xfrm>
            <a:off x="13241655" y="3334386"/>
            <a:ext cx="2034540" cy="2030095"/>
          </a:xfrm>
          <a:prstGeom prst="rect">
            <a:avLst/>
          </a:prstGeom>
        </p:spPr>
      </p:pic>
      <p:pic>
        <p:nvPicPr>
          <p:cNvPr id="20" name="图片 19" descr="EchoTik-logo-main"/>
          <p:cNvPicPr>
            <a:picLocks noChangeAspect="1"/>
          </p:cNvPicPr>
          <p:nvPr/>
        </p:nvPicPr>
        <p:blipFill>
          <a:blip r:embed="rId8"/>
          <a:stretch>
            <a:fillRect/>
          </a:stretch>
        </p:blipFill>
        <p:spPr>
          <a:xfrm>
            <a:off x="13951586" y="4000501"/>
            <a:ext cx="715645" cy="715645"/>
          </a:xfrm>
          <a:prstGeom prst="rect">
            <a:avLst/>
          </a:prstGeom>
        </p:spPr>
      </p:pic>
      <p:pic>
        <p:nvPicPr>
          <p:cNvPr id="21" name="图片 20" descr="EchoTik-logo-main"/>
          <p:cNvPicPr>
            <a:picLocks noChangeAspect="1"/>
          </p:cNvPicPr>
          <p:nvPr/>
        </p:nvPicPr>
        <p:blipFill>
          <a:blip r:embed="rId8"/>
          <a:stretch>
            <a:fillRect/>
          </a:stretch>
        </p:blipFill>
        <p:spPr>
          <a:xfrm>
            <a:off x="10777221" y="4000501"/>
            <a:ext cx="715645" cy="715645"/>
          </a:xfrm>
          <a:prstGeom prst="rect">
            <a:avLst/>
          </a:prstGeom>
        </p:spPr>
      </p:pic>
      <p:pic>
        <p:nvPicPr>
          <p:cNvPr id="22" name="图片 21" descr="EchoTik-logo-main"/>
          <p:cNvPicPr>
            <a:picLocks noChangeAspect="1"/>
          </p:cNvPicPr>
          <p:nvPr/>
        </p:nvPicPr>
        <p:blipFill>
          <a:blip r:embed="rId8"/>
          <a:stretch>
            <a:fillRect/>
          </a:stretch>
        </p:blipFill>
        <p:spPr>
          <a:xfrm>
            <a:off x="7391401" y="4000501"/>
            <a:ext cx="715645" cy="715645"/>
          </a:xfrm>
          <a:prstGeom prst="rect">
            <a:avLst/>
          </a:prstGeom>
        </p:spPr>
      </p:pic>
      <p:pic>
        <p:nvPicPr>
          <p:cNvPr id="23" name="图片 22" descr="EchoTik-logo-main"/>
          <p:cNvPicPr>
            <a:picLocks noChangeAspect="1"/>
          </p:cNvPicPr>
          <p:nvPr/>
        </p:nvPicPr>
        <p:blipFill>
          <a:blip r:embed="rId8"/>
          <a:stretch>
            <a:fillRect/>
          </a:stretch>
        </p:blipFill>
        <p:spPr>
          <a:xfrm>
            <a:off x="3910013" y="4000501"/>
            <a:ext cx="715645" cy="715645"/>
          </a:xfrm>
          <a:prstGeom prst="rect">
            <a:avLst/>
          </a:prstGeom>
        </p:spPr>
      </p:pic>
      <p:sp>
        <p:nvSpPr>
          <p:cNvPr id="27" name="TextBox 10"/>
          <p:cNvSpPr txBox="1"/>
          <p:nvPr/>
        </p:nvSpPr>
        <p:spPr>
          <a:xfrm>
            <a:off x="1151573" y="7463314"/>
            <a:ext cx="14538484" cy="1292225"/>
          </a:xfrm>
          <a:prstGeom prst="rect">
            <a:avLst/>
          </a:prstGeom>
        </p:spPr>
        <p:txBody>
          <a:bodyPr wrap="square" lIns="0" tIns="0" rIns="0" bIns="0" rtlCol="0" anchor="t">
            <a:spAutoFit/>
          </a:bodyPr>
          <a:lstStyle/>
          <a:p>
            <a:pPr algn="just">
              <a:lnSpc>
                <a:spcPct val="150000"/>
              </a:lnSpc>
            </a:pPr>
            <a:r>
              <a:rPr sz="2800" spc="-56">
                <a:solidFill>
                  <a:srgbClr val="333333"/>
                </a:solidFill>
                <a:latin typeface="Times New Roman" panose="02020603050405020304" charset="0"/>
                <a:ea typeface="Times New Roman" panose="02020603050405020304" charset="0"/>
                <a:cs typeface="Times New Roman" panose="02020603050405020304" charset="0"/>
                <a:sym typeface="+mn-ea"/>
              </a:rPr>
              <a:t>Official website: https://echotik.live</a:t>
            </a:r>
            <a:endParaRPr sz="2800" spc="-56">
              <a:solidFill>
                <a:srgbClr val="333333"/>
              </a:solidFill>
              <a:latin typeface="Times New Roman" panose="02020603050405020304" charset="0"/>
              <a:ea typeface="Times New Roman" panose="02020603050405020304" charset="0"/>
              <a:cs typeface="Times New Roman" panose="02020603050405020304" charset="0"/>
              <a:sym typeface="+mn-ea"/>
            </a:endParaRPr>
          </a:p>
          <a:p>
            <a:pPr algn="just">
              <a:lnSpc>
                <a:spcPct val="150000"/>
              </a:lnSpc>
            </a:pPr>
            <a:r>
              <a:rPr sz="2800" spc="-56">
                <a:solidFill>
                  <a:srgbClr val="333333"/>
                </a:solidFill>
                <a:latin typeface="Times New Roman" panose="02020603050405020304" charset="0"/>
                <a:ea typeface="Times New Roman" panose="02020603050405020304" charset="0"/>
                <a:cs typeface="Times New Roman" panose="02020603050405020304" charset="0"/>
                <a:sym typeface="+mn-ea"/>
              </a:rPr>
              <a:t>Work email: market@echosell.com</a:t>
            </a:r>
            <a:endParaRPr sz="2800" spc="-56">
              <a:solidFill>
                <a:srgbClr val="333333"/>
              </a:solidFill>
              <a:latin typeface="Times New Roman" panose="02020603050405020304" charset="0"/>
              <a:ea typeface="Times New Roman" panose="02020603050405020304" charset="0"/>
              <a:cs typeface="Times New Roman" panose="02020603050405020304" charset="0"/>
              <a:sym typeface="+mn-ea"/>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30778">
            <a:off x="-5132357" y="-4820713"/>
            <a:ext cx="8311845" cy="8343132"/>
          </a:xfrm>
          <a:custGeom>
            <a:avLst/>
            <a:gdLst/>
            <a:ahLst/>
            <a:cxnLst/>
            <a:rect l="l" t="t" r="r" b="b"/>
            <a:pathLst>
              <a:path w="8311845" h="8343132">
                <a:moveTo>
                  <a:pt x="0" y="0"/>
                </a:moveTo>
                <a:lnTo>
                  <a:pt x="8311845" y="0"/>
                </a:lnTo>
                <a:lnTo>
                  <a:pt x="8311845" y="8343132"/>
                </a:lnTo>
                <a:lnTo>
                  <a:pt x="0" y="8343132"/>
                </a:lnTo>
                <a:lnTo>
                  <a:pt x="0" y="0"/>
                </a:lnTo>
                <a:close/>
              </a:path>
            </a:pathLst>
          </a:custGeom>
          <a:blipFill>
            <a:blip r:embed="rId1"/>
            <a:stretch>
              <a:fillRect/>
            </a:stretch>
          </a:blipFill>
        </p:spPr>
      </p:sp>
      <p:sp>
        <p:nvSpPr>
          <p:cNvPr id="3" name="Freeform 3"/>
          <p:cNvSpPr/>
          <p:nvPr/>
        </p:nvSpPr>
        <p:spPr>
          <a:xfrm>
            <a:off x="9297568" y="8361414"/>
            <a:ext cx="641138" cy="641138"/>
          </a:xfrm>
          <a:custGeom>
            <a:avLst/>
            <a:gdLst/>
            <a:ahLst/>
            <a:cxnLst/>
            <a:rect l="l" t="t" r="r" b="b"/>
            <a:pathLst>
              <a:path w="641138" h="641138">
                <a:moveTo>
                  <a:pt x="0" y="0"/>
                </a:moveTo>
                <a:lnTo>
                  <a:pt x="641138" y="0"/>
                </a:lnTo>
                <a:lnTo>
                  <a:pt x="641138" y="641138"/>
                </a:lnTo>
                <a:lnTo>
                  <a:pt x="0" y="641138"/>
                </a:lnTo>
                <a:lnTo>
                  <a:pt x="0" y="0"/>
                </a:lnTo>
                <a:close/>
              </a:path>
            </a:pathLst>
          </a:custGeom>
          <a:blipFill>
            <a:blip r:embed="rId2"/>
            <a:stretch>
              <a:fillRect/>
            </a:stretch>
          </a:blipFill>
        </p:spPr>
      </p:sp>
      <p:sp>
        <p:nvSpPr>
          <p:cNvPr id="4" name="Freeform 4"/>
          <p:cNvSpPr/>
          <p:nvPr/>
        </p:nvSpPr>
        <p:spPr>
          <a:xfrm rot="-7355224">
            <a:off x="12928209" y="7930275"/>
            <a:ext cx="9490616" cy="8440716"/>
          </a:xfrm>
          <a:custGeom>
            <a:avLst/>
            <a:gdLst/>
            <a:ahLst/>
            <a:cxnLst/>
            <a:rect l="l" t="t" r="r" b="b"/>
            <a:pathLst>
              <a:path w="9490616" h="8440716">
                <a:moveTo>
                  <a:pt x="0" y="0"/>
                </a:moveTo>
                <a:lnTo>
                  <a:pt x="9490615" y="0"/>
                </a:lnTo>
                <a:lnTo>
                  <a:pt x="9490615" y="8440716"/>
                </a:lnTo>
                <a:lnTo>
                  <a:pt x="0" y="8440716"/>
                </a:lnTo>
                <a:lnTo>
                  <a:pt x="0" y="0"/>
                </a:lnTo>
                <a:close/>
              </a:path>
            </a:pathLst>
          </a:custGeom>
          <a:blipFill>
            <a:blip r:embed="rId3"/>
            <a:stretch>
              <a:fillRect/>
            </a:stretch>
          </a:blipFill>
        </p:spPr>
      </p:sp>
      <p:sp>
        <p:nvSpPr>
          <p:cNvPr id="6" name="TextBox 6"/>
          <p:cNvSpPr txBox="1"/>
          <p:nvPr/>
        </p:nvSpPr>
        <p:spPr>
          <a:xfrm>
            <a:off x="5867400" y="723900"/>
            <a:ext cx="7006590" cy="633730"/>
          </a:xfrm>
          <a:prstGeom prst="rect">
            <a:avLst/>
          </a:prstGeom>
        </p:spPr>
        <p:txBody>
          <a:bodyPr wrap="square" lIns="0" tIns="0" rIns="0" bIns="0" rtlCol="0" anchor="t">
            <a:spAutoFit/>
          </a:bodyPr>
          <a:lstStyle/>
          <a:p>
            <a:pPr algn="ctr">
              <a:lnSpc>
                <a:spcPts val="4945"/>
              </a:lnSpc>
            </a:pPr>
            <a:r>
              <a:rPr lang="zh-CN" altLang="en-US" sz="4300">
                <a:solidFill>
                  <a:srgbClr val="000000"/>
                </a:solidFill>
                <a:latin typeface="Times New Roman" panose="02020603050405020304" charset="0"/>
                <a:ea typeface="Times New Roman" panose="02020603050405020304" charset="0"/>
              </a:rPr>
              <a:t>Research background</a:t>
            </a:r>
            <a:endParaRPr lang="zh-CN" altLang="en-US" sz="4300">
              <a:solidFill>
                <a:srgbClr val="000000"/>
              </a:solidFill>
              <a:latin typeface="Times New Roman" panose="02020603050405020304" charset="0"/>
              <a:ea typeface="Times New Roman" panose="02020603050405020304" charset="0"/>
            </a:endParaRPr>
          </a:p>
        </p:txBody>
      </p:sp>
      <p:sp>
        <p:nvSpPr>
          <p:cNvPr id="26" name="TextBox 8"/>
          <p:cNvSpPr txBox="1"/>
          <p:nvPr/>
        </p:nvSpPr>
        <p:spPr>
          <a:xfrm>
            <a:off x="609600" y="1409700"/>
            <a:ext cx="17088485" cy="8694420"/>
          </a:xfrm>
          <a:prstGeom prst="rect">
            <a:avLst/>
          </a:prstGeom>
          <a:ln>
            <a:noFill/>
          </a:ln>
        </p:spPr>
        <p:txBody>
          <a:bodyPr wrap="square" lIns="0" tIns="0" rIns="0" bIns="0" rtlCol="0" anchor="t" anchorCtr="0">
            <a:noAutofit/>
          </a:bodyPr>
          <a:p>
            <a:pPr indent="0" algn="just">
              <a:lnSpc>
                <a:spcPct val="15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The US is one of the most important markets for TikTok. In 2021 and 2022, TikTok was the most downloaded application in the US. According to the official news of TikTok, as of March 2023, the monthly active users in the US have reached 150 million times, which is close to half of the US population.</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Since November last year, TikTok Shop US has opened some slots for settlement, and officially closed the "semi-closed loop" business in August 2023 (that is, sellers post external links on TikTok and guide to independent sites for transactions), laying the foundation for the smooth development of the closed-loop e-commerce business. On September 12, 2023 US time, the TikTok official website announced that the e-commerce service TikTok Shop (hereinafter referred to as TikTok e-commerce) was officially launched in the US, marking that TikTok e-commerce has finally opened the largest user market. On October 9, the self-operation mode of cross-border sellers of TikTok Shop was officially opened to the US market, allowing domestic entities and US entities of Chinese legal persons to settle in. This means that after the launch of the "local store" (self-operation mode of local sellers) and "full trusteeship", TikTok Shop further opens the door in the US site and introduces a broader seller group.</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Before the opening of the TikTok Shop US site, the third-party data intelligent analysis platform EchoTik of TikTok began to collect the data of the TikTok Shop US site, and started to cooperate with Yibang Power to publish the monthly data analysis list since June 2023. During this period, we have seen the strong growth trend of the TikTok US market and wrote this "TikTok Shop US Market Report 2023 Q3", through in-depth excavation and interpretation of the data from July to September 2023 of the TikTok Shop US market, to help the majority of users have a deeper understanding of the overall market growth and popular categories of the US market, so as to clarify the product selection direction and operation method.</a:t>
            </a:r>
            <a:r>
              <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endPar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endPar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r>
              <a:rPr lang="en-US"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November 2023</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p:txBody>
      </p:sp>
      <p:pic>
        <p:nvPicPr>
          <p:cNvPr id="7" name="图片 6" descr="屏幕截图 2024-09-03 133747"/>
          <p:cNvPicPr>
            <a:picLocks noChangeAspect="1"/>
          </p:cNvPicPr>
          <p:nvPr>
            <p:custDataLst>
              <p:tags r:id="rId4"/>
            </p:custDataLst>
          </p:nvPr>
        </p:nvPicPr>
        <p:blipFill>
          <a:blip r:embed="rId5"/>
          <a:stretch>
            <a:fillRect/>
          </a:stretch>
        </p:blipFill>
        <p:spPr>
          <a:xfrm>
            <a:off x="15011400" y="197485"/>
            <a:ext cx="2858770" cy="10598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3"/>
            <a:stretch>
              <a:fillRect/>
            </a:stretch>
          </a:blipFill>
        </p:spPr>
      </p:sp>
      <p:sp>
        <p:nvSpPr>
          <p:cNvPr id="19" name="Freeform 5"/>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3"/>
            <a:stretch>
              <a:fillRect/>
            </a:stretch>
          </a:blipFill>
        </p:spPr>
      </p:sp>
      <p:sp>
        <p:nvSpPr>
          <p:cNvPr id="4" name="Freeform 4"/>
          <p:cNvSpPr/>
          <p:nvPr/>
        </p:nvSpPr>
        <p:spPr>
          <a:xfrm>
            <a:off x="15344140" y="114300"/>
            <a:ext cx="2742565" cy="909955"/>
          </a:xfrm>
          <a:custGeom>
            <a:avLst/>
            <a:gdLst/>
            <a:ahLst/>
            <a:cxnLst/>
            <a:rect l="l" t="t" r="r" b="b"/>
            <a:pathLst>
              <a:path w="2999035" h="1393433">
                <a:moveTo>
                  <a:pt x="0" y="0"/>
                </a:moveTo>
                <a:lnTo>
                  <a:pt x="2999035" y="0"/>
                </a:lnTo>
                <a:lnTo>
                  <a:pt x="2999035" y="1393432"/>
                </a:lnTo>
                <a:lnTo>
                  <a:pt x="0" y="1393432"/>
                </a:lnTo>
                <a:lnTo>
                  <a:pt x="0" y="0"/>
                </a:lnTo>
                <a:close/>
              </a:path>
            </a:pathLst>
          </a:custGeom>
          <a:blipFill rotWithShape="1">
            <a:blip r:embed="rId4"/>
            <a:stretch>
              <a:fillRect/>
            </a:stretch>
          </a:blipFill>
        </p:spPr>
      </p:sp>
      <p:sp>
        <p:nvSpPr>
          <p:cNvPr id="7" name="TextBox 7"/>
          <p:cNvSpPr txBox="1"/>
          <p:nvPr/>
        </p:nvSpPr>
        <p:spPr>
          <a:xfrm>
            <a:off x="1371600" y="556260"/>
            <a:ext cx="15043150" cy="1268095"/>
          </a:xfrm>
          <a:prstGeom prst="rect">
            <a:avLst/>
          </a:prstGeom>
        </p:spPr>
        <p:txBody>
          <a:bodyPr wrap="square" lIns="0" tIns="0" rIns="0" bIns="0" rtlCol="0" anchor="t">
            <a:spAutoFit/>
          </a:bodyPr>
          <a:lstStyle/>
          <a:p>
            <a:pPr>
              <a:lnSpc>
                <a:spcPts val="4945"/>
              </a:lnSpc>
            </a:pPr>
            <a:r>
              <a:rPr sz="3200">
                <a:solidFill>
                  <a:schemeClr val="tx1"/>
                </a:solidFill>
                <a:latin typeface="Times New Roman" panose="02020603050405020304" charset="0"/>
                <a:ea typeface="Times New Roman" panose="02020603050405020304" charset="0"/>
                <a:cs typeface="Times New Roman" panose="02020603050405020304" charset="0"/>
                <a:sym typeface="+mn-ea"/>
              </a:rPr>
              <a:t>Overall growth trend: The market is developing rapidly, and the monthly GMV has exceeded 100 million dollars.</a:t>
            </a:r>
            <a:endParaRPr sz="3200">
              <a:solidFill>
                <a:schemeClr val="tx1"/>
              </a:solidFill>
              <a:latin typeface="Times New Roman" panose="02020603050405020304" charset="0"/>
              <a:ea typeface="Times New Roman" panose="02020603050405020304" charset="0"/>
              <a:cs typeface="Times New Roman" panose="02020603050405020304" charset="0"/>
              <a:sym typeface="+mn-ea"/>
            </a:endParaRPr>
          </a:p>
        </p:txBody>
      </p:sp>
      <p:graphicFrame>
        <p:nvGraphicFramePr>
          <p:cNvPr id="14" name="图表 13"/>
          <p:cNvGraphicFramePr/>
          <p:nvPr/>
        </p:nvGraphicFramePr>
        <p:xfrm>
          <a:off x="1143000" y="2551430"/>
          <a:ext cx="5375910" cy="3238500"/>
        </p:xfrm>
        <a:graphic>
          <a:graphicData uri="http://schemas.openxmlformats.org/drawingml/2006/chart">
            <c:chart xmlns:c="http://schemas.openxmlformats.org/drawingml/2006/chart" xmlns:r="http://schemas.openxmlformats.org/officeDocument/2006/relationships" r:id="rId1"/>
          </a:graphicData>
        </a:graphic>
      </p:graphicFrame>
      <p:sp>
        <p:nvSpPr>
          <p:cNvPr id="15" name="TextBox 6"/>
          <p:cNvSpPr txBox="1"/>
          <p:nvPr/>
        </p:nvSpPr>
        <p:spPr>
          <a:xfrm>
            <a:off x="1295400" y="1943100"/>
            <a:ext cx="5025390" cy="542925"/>
          </a:xfrm>
          <a:prstGeom prst="rect">
            <a:avLst/>
          </a:prstGeom>
        </p:spPr>
        <p:txBody>
          <a:bodyPr wrap="square" lIns="0" tIns="0" rIns="0" bIns="0" rtlCol="0" anchor="t">
            <a:noAutofit/>
          </a:bodyPr>
          <a:p>
            <a:pPr algn="ctr">
              <a:lnSpc>
                <a:spcPts val="4015"/>
              </a:lnSpc>
            </a:pPr>
            <a:r>
              <a:rPr sz="1600">
                <a:solidFill>
                  <a:srgbClr val="5F5DF8"/>
                </a:solidFill>
                <a:latin typeface="Times New Roman" panose="02020603050405020304" charset="0"/>
                <a:ea typeface="Times New Roman" panose="02020603050405020304" charset="0"/>
                <a:cs typeface="Times New Roman" panose="02020603050405020304" charset="0"/>
              </a:rPr>
              <a:t>The growth of the number of shops in TikTok Shop US in </a:t>
            </a:r>
            <a:r>
              <a:rPr lang="en-US" sz="1600">
                <a:solidFill>
                  <a:srgbClr val="5F5DF8"/>
                </a:solidFill>
                <a:latin typeface="Times New Roman" panose="02020603050405020304" charset="0"/>
                <a:ea typeface="Times New Roman" panose="02020603050405020304" charset="0"/>
                <a:cs typeface="Times New Roman" panose="02020603050405020304" charset="0"/>
              </a:rPr>
              <a:t>Q3</a:t>
            </a:r>
            <a:endParaRPr lang="en-US" sz="1600">
              <a:solidFill>
                <a:srgbClr val="5F5DF8"/>
              </a:solidFill>
              <a:latin typeface="Times New Roman" panose="02020603050405020304" charset="0"/>
              <a:ea typeface="Times New Roman" panose="02020603050405020304" charset="0"/>
              <a:cs typeface="Times New Roman" panose="02020603050405020304" charset="0"/>
            </a:endParaRPr>
          </a:p>
        </p:txBody>
      </p:sp>
      <p:graphicFrame>
        <p:nvGraphicFramePr>
          <p:cNvPr id="16" name="图表 15"/>
          <p:cNvGraphicFramePr/>
          <p:nvPr/>
        </p:nvGraphicFramePr>
        <p:xfrm>
          <a:off x="1143000" y="6488430"/>
          <a:ext cx="5485130" cy="2900045"/>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6"/>
          <p:cNvSpPr txBox="1"/>
          <p:nvPr/>
        </p:nvSpPr>
        <p:spPr>
          <a:xfrm>
            <a:off x="1219200" y="5802630"/>
            <a:ext cx="5025390" cy="542925"/>
          </a:xfrm>
          <a:prstGeom prst="rect">
            <a:avLst/>
          </a:prstGeom>
        </p:spPr>
        <p:txBody>
          <a:bodyPr wrap="square" lIns="0" tIns="0" rIns="0" bIns="0" rtlCol="0" anchor="t">
            <a:noAutofit/>
          </a:bodyPr>
          <a:p>
            <a:pPr algn="ctr">
              <a:lnSpc>
                <a:spcPts val="4015"/>
              </a:lnSpc>
            </a:pPr>
            <a:r>
              <a:rPr sz="1600">
                <a:solidFill>
                  <a:srgbClr val="5F5DF8"/>
                </a:solidFill>
                <a:latin typeface="Times New Roman" panose="02020603050405020304" charset="0"/>
                <a:ea typeface="Times New Roman" panose="02020603050405020304" charset="0"/>
                <a:cs typeface="Times New Roman" panose="02020603050405020304" charset="0"/>
              </a:rPr>
              <a:t>The estimated sales growth of TikTok Shop US in </a:t>
            </a:r>
            <a:r>
              <a:rPr lang="en-US" sz="1600">
                <a:solidFill>
                  <a:srgbClr val="5F5DF8"/>
                </a:solidFill>
                <a:latin typeface="Times New Roman" panose="02020603050405020304" charset="0"/>
                <a:ea typeface="Times New Roman" panose="02020603050405020304" charset="0"/>
                <a:cs typeface="Times New Roman" panose="02020603050405020304" charset="0"/>
              </a:rPr>
              <a:t>Q3</a:t>
            </a:r>
            <a:r>
              <a:rPr lang="zh-CN" altLang="en-US" sz="1600">
                <a:solidFill>
                  <a:srgbClr val="5F5DF8"/>
                </a:solidFill>
                <a:latin typeface="Times New Roman" panose="02020603050405020304" charset="0"/>
                <a:ea typeface="Times New Roman" panose="02020603050405020304" charset="0"/>
                <a:cs typeface="Times New Roman" panose="02020603050405020304" charset="0"/>
              </a:rPr>
              <a:t>（</a:t>
            </a:r>
            <a:r>
              <a:rPr lang="en-US" altLang="zh-CN" sz="1600">
                <a:solidFill>
                  <a:srgbClr val="5F5DF8"/>
                </a:solidFill>
                <a:latin typeface="Times New Roman" panose="02020603050405020304" charset="0"/>
                <a:ea typeface="Times New Roman" panose="02020603050405020304" charset="0"/>
                <a:cs typeface="Times New Roman" panose="02020603050405020304" charset="0"/>
              </a:rPr>
              <a:t>$</a:t>
            </a:r>
            <a:r>
              <a:rPr lang="zh-CN" altLang="en-US" sz="1600">
                <a:solidFill>
                  <a:srgbClr val="5F5DF8"/>
                </a:solidFill>
                <a:latin typeface="Times New Roman" panose="02020603050405020304" charset="0"/>
                <a:ea typeface="Times New Roman" panose="02020603050405020304" charset="0"/>
                <a:cs typeface="Times New Roman" panose="02020603050405020304" charset="0"/>
              </a:rPr>
              <a:t>）</a:t>
            </a:r>
            <a:endParaRPr lang="zh-CN" altLang="en-US" sz="1600">
              <a:solidFill>
                <a:srgbClr val="5F5DF8"/>
              </a:solidFill>
              <a:latin typeface="Times New Roman" panose="02020603050405020304" charset="0"/>
              <a:ea typeface="Times New Roman" panose="02020603050405020304" charset="0"/>
              <a:cs typeface="Times New Roman" panose="02020603050405020304" charset="0"/>
            </a:endParaRPr>
          </a:p>
        </p:txBody>
      </p:sp>
      <p:sp>
        <p:nvSpPr>
          <p:cNvPr id="10" name="TextBox 11"/>
          <p:cNvSpPr txBox="1"/>
          <p:nvPr/>
        </p:nvSpPr>
        <p:spPr>
          <a:xfrm>
            <a:off x="6957695" y="8957945"/>
            <a:ext cx="7673975" cy="430530"/>
          </a:xfrm>
          <a:prstGeom prst="rect">
            <a:avLst/>
          </a:prstGeom>
        </p:spPr>
        <p:txBody>
          <a:bodyPr wrap="square" lIns="0" tIns="0" rIns="0" bIns="0" rtlCol="0" anchor="t">
            <a:spAutoFit/>
          </a:bodyPr>
          <a:p>
            <a:pPr algn="l">
              <a:lnSpc>
                <a:spcPct val="100000"/>
              </a:lnSpc>
            </a:pPr>
            <a:r>
              <a:rPr sz="1400">
                <a:solidFill>
                  <a:srgbClr val="000000">
                    <a:alpha val="60000"/>
                  </a:srgbClr>
                </a:solidFill>
                <a:latin typeface="Times New Roman" panose="02020603050405020304" charset="0"/>
                <a:ea typeface="Times New Roman" panose="02020603050405020304" charset="0"/>
              </a:rPr>
              <a:t>*Data source: EchoTik (https://echotik.live).</a:t>
            </a:r>
            <a:endParaRPr sz="1400">
              <a:solidFill>
                <a:srgbClr val="000000">
                  <a:alpha val="60000"/>
                </a:srgbClr>
              </a:solidFill>
              <a:latin typeface="Times New Roman" panose="02020603050405020304" charset="0"/>
              <a:ea typeface="Times New Roman" panose="02020603050405020304" charset="0"/>
            </a:endParaRPr>
          </a:p>
          <a:p>
            <a:pPr algn="l">
              <a:lnSpc>
                <a:spcPct val="100000"/>
              </a:lnSpc>
            </a:pPr>
            <a:r>
              <a:rPr sz="1400">
                <a:solidFill>
                  <a:srgbClr val="000000">
                    <a:alpha val="60000"/>
                  </a:srgbClr>
                </a:solidFill>
                <a:latin typeface="Times New Roman" panose="02020603050405020304" charset="0"/>
                <a:ea typeface="Times New Roman" panose="02020603050405020304" charset="0"/>
              </a:rPr>
              <a:t>Statistical time: From July 1, 2023 to September 30, 2023</a:t>
            </a:r>
            <a:endParaRPr sz="1400">
              <a:solidFill>
                <a:srgbClr val="000000">
                  <a:alpha val="60000"/>
                </a:srgbClr>
              </a:solidFill>
              <a:latin typeface="Times New Roman" panose="02020603050405020304" charset="0"/>
              <a:ea typeface="Times New Roman" panose="02020603050405020304" charset="0"/>
            </a:endParaRPr>
          </a:p>
        </p:txBody>
      </p:sp>
      <p:sp>
        <p:nvSpPr>
          <p:cNvPr id="11" name="TextBox 7"/>
          <p:cNvSpPr txBox="1"/>
          <p:nvPr/>
        </p:nvSpPr>
        <p:spPr>
          <a:xfrm>
            <a:off x="7010400" y="1824355"/>
            <a:ext cx="10110470" cy="6647815"/>
          </a:xfrm>
          <a:prstGeom prst="rect">
            <a:avLst/>
          </a:prstGeom>
        </p:spPr>
        <p:txBody>
          <a:bodyPr wrap="square" lIns="0" tIns="0" rIns="0" bIns="0" rtlCol="0" anchor="t">
            <a:spAutoFit/>
          </a:bodyPr>
          <a:p>
            <a:pPr indent="0" algn="just">
              <a:lnSpc>
                <a:spcPct val="150000"/>
              </a:lnSpc>
              <a:buFont typeface="Wingdings" panose="05000000000000000000" charset="0"/>
              <a:buNone/>
            </a:pPr>
            <a:r>
              <a:rPr b="1">
                <a:solidFill>
                  <a:srgbClr val="5F5DF8">
                    <a:alpha val="80000"/>
                  </a:srgbClr>
                </a:solidFill>
                <a:latin typeface="Times New Roman" panose="02020603050405020304" charset="0"/>
                <a:ea typeface="Times New Roman" panose="02020603050405020304" charset="0"/>
                <a:cs typeface="Times New Roman" panose="02020603050405020304" charset="0"/>
              </a:rPr>
              <a:t>EchoTik insights:</a:t>
            </a:r>
            <a:r>
              <a:rPr lang="zh-CN" altLang="en-US" b="1">
                <a:solidFill>
                  <a:srgbClr val="5F5DF8">
                    <a:alpha val="80000"/>
                  </a:srgbClr>
                </a:solidFill>
                <a:latin typeface="Times New Roman" panose="02020603050405020304" charset="0"/>
                <a:ea typeface="Times New Roman" panose="02020603050405020304" charset="0"/>
                <a:cs typeface="Times New Roman" panose="02020603050405020304" charset="0"/>
              </a:rPr>
              <a:t>：</a:t>
            </a: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50000"/>
              </a:lnSpc>
              <a:buFont typeface="Wingdings" panose="05000000000000000000" charset="0"/>
              <a:buChar char=""/>
            </a:pPr>
            <a:r>
              <a:rPr b="1">
                <a:solidFill>
                  <a:srgbClr val="000000">
                    <a:alpha val="80000"/>
                  </a:srgbClr>
                </a:solidFill>
                <a:latin typeface="Times New Roman" panose="02020603050405020304" charset="0"/>
                <a:ea typeface="Times New Roman" panose="02020603050405020304" charset="0"/>
                <a:cs typeface="Times New Roman" panose="02020603050405020304" charset="0"/>
              </a:rPr>
              <a:t>The total number of shops exceeded 18,000.</a:t>
            </a:r>
            <a:endParaRPr b="1">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indent="0" algn="just">
              <a:lnSpc>
                <a:spcPct val="150000"/>
              </a:lnSpc>
              <a:buFont typeface="Wingdings" panose="05000000000000000000" charset="0"/>
              <a:buNone/>
            </a:pPr>
            <a:r>
              <a:rPr>
                <a:solidFill>
                  <a:srgbClr val="000000">
                    <a:alpha val="80000"/>
                  </a:srgbClr>
                </a:solidFill>
                <a:latin typeface="Times New Roman" panose="02020603050405020304" charset="0"/>
                <a:ea typeface="Times New Roman" panose="02020603050405020304" charset="0"/>
                <a:cs typeface="Times New Roman" panose="02020603050405020304" charset="0"/>
              </a:rPr>
              <a:t>Although the qualifications of TikTok Shop US have not been fully opened at present, and the compliant settlement of Chinese sellers still requires a relatively high operating threshold, but from the perspective of the number of shops, the overall growth shows a rapidly rising trend, and by the end of September, the shop data exceeded 18,000. The growth in August compared to July was nearly double, and the growth in September compared to August was 70%. According to the news of the official TikTok Shop platform, in October, the US strengthened risk control, and stores that settled in through non-compliant channels or operated illegally were banned. But with the settlement of local stores and cross-border big sellers, this number will further increase.</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50000"/>
              </a:lnSpc>
              <a:buFont typeface="Wingdings" panose="05000000000000000000" charset="0"/>
              <a:buChar char=""/>
            </a:pPr>
            <a:r>
              <a:rPr b="1">
                <a:solidFill>
                  <a:srgbClr val="000000">
                    <a:alpha val="80000"/>
                  </a:srgbClr>
                </a:solidFill>
                <a:latin typeface="Times New Roman" panose="02020603050405020304" charset="0"/>
                <a:ea typeface="Times New Roman" panose="02020603050405020304" charset="0"/>
                <a:cs typeface="Times New Roman" panose="02020603050405020304" charset="0"/>
              </a:rPr>
              <a:t>The estimated monthly sales exceeded 100 million US dollars, with a growth rate of nearly 300%.</a:t>
            </a:r>
            <a:endParaRPr b="1">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indent="0" algn="just">
              <a:lnSpc>
                <a:spcPct val="150000"/>
              </a:lnSpc>
              <a:buFont typeface="Wingdings" panose="05000000000000000000" charset="0"/>
              <a:buNone/>
            </a:pPr>
            <a:r>
              <a:rPr>
                <a:solidFill>
                  <a:srgbClr val="000000">
                    <a:alpha val="80000"/>
                  </a:srgbClr>
                </a:solidFill>
                <a:latin typeface="Times New Roman" panose="02020603050405020304" charset="0"/>
                <a:ea typeface="Times New Roman" panose="02020603050405020304" charset="0"/>
                <a:cs typeface="Times New Roman" panose="02020603050405020304" charset="0"/>
              </a:rPr>
              <a:t>The sales of TikTok Shop US in the third quarter increased rapidly. The estimated sales in July exceeded 27 million dollars. August was the month with the most rapid sales growth, with a nearly 250% increase compared to July, and the sales reached 68 million dollars. The sales in September increased by about 47% compared to August, and the single-month total has exceeded 100 million dollars, marking that the development of TikTok Shop US has entered a critical stage.</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p:txBody>
      </p:sp>
      <p:sp>
        <p:nvSpPr>
          <p:cNvPr id="5" name="矩形 4"/>
          <p:cNvSpPr/>
          <p:nvPr/>
        </p:nvSpPr>
        <p:spPr>
          <a:xfrm>
            <a:off x="2133600" y="5448300"/>
            <a:ext cx="3886200" cy="3810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2133600" y="5421630"/>
            <a:ext cx="6096000" cy="36830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July                  August                September</a:t>
            </a:r>
            <a:endParaRPr lang="en-US" altLang="zh-CN">
              <a:latin typeface="Times New Roman" panose="02020603050405020304" charset="0"/>
              <a:cs typeface="Times New Roman" panose="02020603050405020304" charset="0"/>
            </a:endParaRPr>
          </a:p>
        </p:txBody>
      </p:sp>
      <p:sp>
        <p:nvSpPr>
          <p:cNvPr id="8" name="矩形 7"/>
          <p:cNvSpPr/>
          <p:nvPr/>
        </p:nvSpPr>
        <p:spPr>
          <a:xfrm>
            <a:off x="2514600" y="9029700"/>
            <a:ext cx="3352800" cy="4572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custDataLst>
              <p:tags r:id="rId5"/>
            </p:custDataLst>
          </p:nvPr>
        </p:nvSpPr>
        <p:spPr>
          <a:xfrm>
            <a:off x="2438400" y="9043670"/>
            <a:ext cx="6096000" cy="36830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July                August            September</a:t>
            </a:r>
            <a:endParaRPr lang="en-US" altLang="zh-CN">
              <a:latin typeface="Times New Roman" panose="02020603050405020304" charset="0"/>
              <a:cs typeface="Times New Roman"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2"/>
            <a:stretch>
              <a:fillRect/>
            </a:stretch>
          </a:blipFill>
        </p:spPr>
      </p:sp>
      <p:sp>
        <p:nvSpPr>
          <p:cNvPr id="3" name="Freeform 3"/>
          <p:cNvSpPr/>
          <p:nvPr/>
        </p:nvSpPr>
        <p:spPr>
          <a:xfrm>
            <a:off x="15629255" y="41910"/>
            <a:ext cx="2519045" cy="904240"/>
          </a:xfrm>
          <a:custGeom>
            <a:avLst/>
            <a:gdLst/>
            <a:ahLst/>
            <a:cxnLst/>
            <a:rect l="l" t="t" r="r" b="b"/>
            <a:pathLst>
              <a:path w="2999035" h="1393433">
                <a:moveTo>
                  <a:pt x="0" y="0"/>
                </a:moveTo>
                <a:lnTo>
                  <a:pt x="2999035" y="0"/>
                </a:lnTo>
                <a:lnTo>
                  <a:pt x="2999035" y="1393432"/>
                </a:lnTo>
                <a:lnTo>
                  <a:pt x="0" y="1393432"/>
                </a:lnTo>
                <a:lnTo>
                  <a:pt x="0" y="0"/>
                </a:lnTo>
                <a:close/>
              </a:path>
            </a:pathLst>
          </a:custGeom>
          <a:blipFill rotWithShape="1">
            <a:blip r:embed="rId3"/>
            <a:stretch>
              <a:fillRect/>
            </a:stretch>
          </a:blipFill>
        </p:spPr>
      </p:sp>
      <p:sp>
        <p:nvSpPr>
          <p:cNvPr id="5" name="Freeform 5"/>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2"/>
            <a:stretch>
              <a:fillRect/>
            </a:stretch>
          </a:blipFill>
        </p:spPr>
      </p:sp>
      <p:sp>
        <p:nvSpPr>
          <p:cNvPr id="12" name="TextBox 7"/>
          <p:cNvSpPr txBox="1"/>
          <p:nvPr/>
        </p:nvSpPr>
        <p:spPr>
          <a:xfrm>
            <a:off x="762000" y="419100"/>
            <a:ext cx="17310735" cy="1268095"/>
          </a:xfrm>
          <a:prstGeom prst="rect">
            <a:avLst/>
          </a:prstGeom>
        </p:spPr>
        <p:txBody>
          <a:bodyPr wrap="square" lIns="0" tIns="0" rIns="0" bIns="0" rtlCol="0" anchor="t">
            <a:spAutoFit/>
          </a:bodyPr>
          <a:p>
            <a:pPr>
              <a:lnSpc>
                <a:spcPts val="4945"/>
              </a:lnSpc>
            </a:pPr>
            <a:r>
              <a:rPr sz="3200">
                <a:solidFill>
                  <a:schemeClr val="tx1"/>
                </a:solidFill>
                <a:latin typeface="Times New Roman" panose="02020603050405020304" charset="0"/>
                <a:ea typeface="Times New Roman" panose="02020603050405020304" charset="0"/>
                <a:cs typeface="Times New Roman" panose="02020603050405020304" charset="0"/>
                <a:sym typeface="+mn-ea"/>
              </a:rPr>
              <a:t>Beauty &amp; Personal Care leads the market, </a:t>
            </a:r>
            <a:r>
              <a:rPr lang="en-US" sz="3200">
                <a:solidFill>
                  <a:schemeClr val="tx1"/>
                </a:solidFill>
                <a:latin typeface="Times New Roman" panose="02020603050405020304" charset="0"/>
                <a:ea typeface="Times New Roman" panose="02020603050405020304" charset="0"/>
                <a:cs typeface="Times New Roman" panose="02020603050405020304" charset="0"/>
                <a:sym typeface="+mn-ea"/>
              </a:rPr>
              <a:t> </a:t>
            </a:r>
            <a:r>
              <a:rPr sz="3200">
                <a:solidFill>
                  <a:schemeClr val="tx1"/>
                </a:solidFill>
                <a:latin typeface="Times New Roman" panose="02020603050405020304" charset="0"/>
                <a:ea typeface="Times New Roman" panose="02020603050405020304" charset="0"/>
                <a:cs typeface="Times New Roman" panose="02020603050405020304" charset="0"/>
                <a:sym typeface="+mn-ea"/>
              </a:rPr>
              <a:t>followed by womenswear &amp; underwear. </a:t>
            </a:r>
            <a:endParaRPr sz="3200">
              <a:solidFill>
                <a:schemeClr val="tx1"/>
              </a:solidFill>
              <a:latin typeface="Times New Roman" panose="02020603050405020304" charset="0"/>
              <a:ea typeface="Times New Roman" panose="02020603050405020304" charset="0"/>
              <a:cs typeface="Times New Roman" panose="02020603050405020304" charset="0"/>
              <a:sym typeface="+mn-ea"/>
            </a:endParaRPr>
          </a:p>
          <a:p>
            <a:pPr>
              <a:lnSpc>
                <a:spcPts val="4945"/>
              </a:lnSpc>
            </a:pPr>
            <a:r>
              <a:rPr sz="3200">
                <a:solidFill>
                  <a:schemeClr val="tx1"/>
                </a:solidFill>
                <a:latin typeface="Times New Roman" panose="02020603050405020304" charset="0"/>
                <a:ea typeface="Times New Roman" panose="02020603050405020304" charset="0"/>
                <a:cs typeface="Times New Roman" panose="02020603050405020304" charset="0"/>
                <a:sym typeface="+mn-ea"/>
              </a:rPr>
              <a:t>The GMV of 11 major categories exceeded 5 million dollars in 3 months.</a:t>
            </a:r>
            <a:endParaRPr sz="3200">
              <a:solidFill>
                <a:schemeClr val="tx1"/>
              </a:solidFill>
              <a:latin typeface="Times New Roman" panose="02020603050405020304" charset="0"/>
              <a:ea typeface="Times New Roman" panose="02020603050405020304" charset="0"/>
              <a:cs typeface="Times New Roman" panose="02020603050405020304" charset="0"/>
              <a:sym typeface="+mn-ea"/>
            </a:endParaRPr>
          </a:p>
        </p:txBody>
      </p:sp>
      <p:graphicFrame>
        <p:nvGraphicFramePr>
          <p:cNvPr id="13" name="图表 12"/>
          <p:cNvGraphicFramePr/>
          <p:nvPr/>
        </p:nvGraphicFramePr>
        <p:xfrm>
          <a:off x="410845" y="2019300"/>
          <a:ext cx="17400905" cy="7683500"/>
        </p:xfrm>
        <a:graphic>
          <a:graphicData uri="http://schemas.openxmlformats.org/drawingml/2006/chart">
            <c:chart xmlns:c="http://schemas.openxmlformats.org/drawingml/2006/chart" xmlns:r="http://schemas.openxmlformats.org/officeDocument/2006/relationships" r:id="rId1"/>
          </a:graphicData>
        </a:graphic>
      </p:graphicFrame>
      <p:sp>
        <p:nvSpPr>
          <p:cNvPr id="4" name="矩形 3"/>
          <p:cNvSpPr/>
          <p:nvPr/>
        </p:nvSpPr>
        <p:spPr>
          <a:xfrm>
            <a:off x="685800" y="7962900"/>
            <a:ext cx="14706600" cy="5334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2971800" y="8039100"/>
            <a:ext cx="18714085" cy="557530"/>
          </a:xfrm>
          <a:prstGeom prst="rect">
            <a:avLst/>
          </a:prstGeom>
          <a:noFill/>
        </p:spPr>
        <p:txBody>
          <a:bodyPr wrap="square" rtlCol="0">
            <a:no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July  </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August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September</a:t>
            </a:r>
            <a:endParaRPr lang="zh-CN" altLang="en-US" sz="2400">
              <a:latin typeface="Times New Roman" panose="02020603050405020304" charset="0"/>
              <a:cs typeface="Times New Roman" panose="02020603050405020304" charset="0"/>
            </a:endParaRPr>
          </a:p>
        </p:txBody>
      </p:sp>
      <p:sp>
        <p:nvSpPr>
          <p:cNvPr id="7" name="矩形 6"/>
          <p:cNvSpPr/>
          <p:nvPr/>
        </p:nvSpPr>
        <p:spPr>
          <a:xfrm>
            <a:off x="3276600" y="8572500"/>
            <a:ext cx="1371600" cy="10668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6553200" y="8483600"/>
            <a:ext cx="1371600" cy="12192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9829800" y="8572500"/>
            <a:ext cx="2286000" cy="10668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13182600" y="8572500"/>
            <a:ext cx="1219200" cy="76200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3200400" y="8648700"/>
            <a:ext cx="6096000" cy="922020"/>
          </a:xfrm>
          <a:prstGeom prst="rect">
            <a:avLst/>
          </a:prstGeom>
          <a:noFill/>
        </p:spPr>
        <p:txBody>
          <a:bodyPr wrap="square" rtlCol="0">
            <a:spAutoFit/>
          </a:bodyPr>
          <a:p>
            <a:r>
              <a:rPr lang="zh-CN" altLang="en-US">
                <a:latin typeface="Times New Roman" panose="02020603050405020304" charset="0"/>
                <a:cs typeface="Times New Roman" panose="02020603050405020304" charset="0"/>
              </a:rPr>
              <a:t>Beauty &amp; Personal Care</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Kitchenware</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Sports &amp; Outdoor</a:t>
            </a:r>
            <a:endParaRPr lang="zh-CN" altLang="en-US">
              <a:latin typeface="Times New Roman" panose="02020603050405020304" charset="0"/>
              <a:cs typeface="Times New Roman" panose="02020603050405020304" charset="0"/>
            </a:endParaRPr>
          </a:p>
        </p:txBody>
      </p:sp>
      <p:sp>
        <p:nvSpPr>
          <p:cNvPr id="14" name="文本框 13"/>
          <p:cNvSpPr txBox="1"/>
          <p:nvPr/>
        </p:nvSpPr>
        <p:spPr>
          <a:xfrm>
            <a:off x="6553200" y="8648700"/>
            <a:ext cx="6096000" cy="922020"/>
          </a:xfrm>
          <a:prstGeom prst="rect">
            <a:avLst/>
          </a:prstGeom>
          <a:noFill/>
        </p:spPr>
        <p:txBody>
          <a:bodyPr wrap="square" rtlCol="0">
            <a:spAutoFit/>
          </a:bodyPr>
          <a:p>
            <a:r>
              <a:rPr lang="zh-CN" altLang="en-US">
                <a:latin typeface="Times New Roman" panose="02020603050405020304" charset="0"/>
                <a:cs typeface="Times New Roman" panose="02020603050405020304" charset="0"/>
              </a:rPr>
              <a:t>Womenswear &amp; Underwear</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Home Supplies</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Foods &amp; Beverages</a:t>
            </a:r>
            <a:endParaRPr lang="zh-CN" altLang="en-US">
              <a:latin typeface="Times New Roman" panose="02020603050405020304" charset="0"/>
              <a:cs typeface="Times New Roman" panose="02020603050405020304" charset="0"/>
            </a:endParaRPr>
          </a:p>
        </p:txBody>
      </p:sp>
      <p:sp>
        <p:nvSpPr>
          <p:cNvPr id="15" name="文本框 14"/>
          <p:cNvSpPr txBox="1"/>
          <p:nvPr/>
        </p:nvSpPr>
        <p:spPr>
          <a:xfrm>
            <a:off x="9906000" y="8648700"/>
            <a:ext cx="6096000" cy="922020"/>
          </a:xfrm>
          <a:prstGeom prst="rect">
            <a:avLst/>
          </a:prstGeom>
          <a:noFill/>
        </p:spPr>
        <p:txBody>
          <a:bodyPr wrap="square" rtlCol="0">
            <a:spAutoFit/>
          </a:bodyPr>
          <a:p>
            <a:r>
              <a:rPr lang="zh-CN" altLang="en-US">
                <a:latin typeface="Times New Roman" panose="02020603050405020304" charset="0"/>
                <a:cs typeface="Times New Roman" panose="02020603050405020304" charset="0"/>
              </a:rPr>
              <a:t>Phones &amp; Electronics</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Fashion Accessories</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Computer &amp; Office Equipment</a:t>
            </a:r>
            <a:endParaRPr lang="zh-CN" altLang="en-US">
              <a:latin typeface="Times New Roman" panose="02020603050405020304" charset="0"/>
              <a:cs typeface="Times New Roman" panose="02020603050405020304" charset="0"/>
            </a:endParaRPr>
          </a:p>
        </p:txBody>
      </p:sp>
      <p:sp>
        <p:nvSpPr>
          <p:cNvPr id="16" name="文本框 15"/>
          <p:cNvSpPr txBox="1"/>
          <p:nvPr/>
        </p:nvSpPr>
        <p:spPr>
          <a:xfrm>
            <a:off x="13182600" y="8343900"/>
            <a:ext cx="6096000" cy="922020"/>
          </a:xfrm>
          <a:prstGeom prst="rect">
            <a:avLst/>
          </a:prstGeom>
          <a:noFill/>
        </p:spPr>
        <p:txBody>
          <a:bodyPr wrap="square" rtlCol="0">
            <a:spAutoFit/>
          </a:bodyPr>
          <a:p>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Collections</a:t>
            </a:r>
            <a:endParaRPr lang="zh-CN" altLang="en-US">
              <a:latin typeface="Times New Roman" panose="02020603050405020304" charset="0"/>
              <a:cs typeface="Times New Roman" panose="02020603050405020304" charset="0"/>
            </a:endParaRPr>
          </a:p>
          <a:p>
            <a:r>
              <a:rPr lang="zh-CN" altLang="en-US">
                <a:latin typeface="Times New Roman" panose="02020603050405020304" charset="0"/>
                <a:cs typeface="Times New Roman" panose="02020603050405020304" charset="0"/>
              </a:rPr>
              <a:t>Menswear &amp; Underwear</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4" name="Freeform 4"/>
          <p:cNvSpPr/>
          <p:nvPr/>
        </p:nvSpPr>
        <p:spPr>
          <a:xfrm>
            <a:off x="15870555" y="41910"/>
            <a:ext cx="2417445" cy="740410"/>
          </a:xfrm>
          <a:custGeom>
            <a:avLst/>
            <a:gdLst/>
            <a:ahLst/>
            <a:cxnLst/>
            <a:rect l="l" t="t" r="r" b="b"/>
            <a:pathLst>
              <a:path w="2999035" h="1393433">
                <a:moveTo>
                  <a:pt x="0" y="0"/>
                </a:moveTo>
                <a:lnTo>
                  <a:pt x="2999035" y="0"/>
                </a:lnTo>
                <a:lnTo>
                  <a:pt x="2999035" y="1393432"/>
                </a:lnTo>
                <a:lnTo>
                  <a:pt x="0" y="1393432"/>
                </a:lnTo>
                <a:lnTo>
                  <a:pt x="0" y="0"/>
                </a:lnTo>
                <a:close/>
              </a:path>
            </a:pathLst>
          </a:custGeom>
          <a:blipFill rotWithShape="1">
            <a:blip r:embed="rId2"/>
            <a:stretch>
              <a:fillRect/>
            </a:stretch>
          </a:blipFill>
        </p:spPr>
      </p:sp>
      <p:sp>
        <p:nvSpPr>
          <p:cNvPr id="7" name="TextBox 7"/>
          <p:cNvSpPr txBox="1"/>
          <p:nvPr/>
        </p:nvSpPr>
        <p:spPr>
          <a:xfrm>
            <a:off x="762000" y="419100"/>
            <a:ext cx="17357090" cy="1268095"/>
          </a:xfrm>
          <a:prstGeom prst="rect">
            <a:avLst/>
          </a:prstGeom>
        </p:spPr>
        <p:txBody>
          <a:bodyPr wrap="square" lIns="0" tIns="0" rIns="0" bIns="0" rtlCol="0" anchor="t">
            <a:spAutoFit/>
          </a:bodyPr>
          <a:lstStyle/>
          <a:p>
            <a:pPr>
              <a:lnSpc>
                <a:spcPts val="4945"/>
              </a:lnSpc>
            </a:pPr>
            <a:r>
              <a:rPr sz="2400" b="1">
                <a:solidFill>
                  <a:schemeClr val="tx1"/>
                </a:solidFill>
                <a:latin typeface="Times New Roman" panose="02020603050405020304" charset="0"/>
                <a:ea typeface="Times New Roman" panose="02020603050405020304" charset="0"/>
                <a:cs typeface="Times New Roman" panose="02020603050405020304" charset="0"/>
                <a:sym typeface="+mn-ea"/>
              </a:rPr>
              <a:t>Popular categories: Beauty &amp; Personal Care takes a significant lead, followed by womenswear &amp; underwear. The GMV of 5 major categories exceeded 10 million dollars in 3 months.</a:t>
            </a:r>
            <a:endParaRPr sz="2400" b="1">
              <a:solidFill>
                <a:schemeClr val="tx1"/>
              </a:solidFill>
              <a:latin typeface="Times New Roman" panose="02020603050405020304" charset="0"/>
              <a:ea typeface="Times New Roman" panose="02020603050405020304" charset="0"/>
              <a:cs typeface="Times New Roman" panose="02020603050405020304" charset="0"/>
              <a:sym typeface="+mn-ea"/>
            </a:endParaRPr>
          </a:p>
        </p:txBody>
      </p:sp>
      <p:sp>
        <p:nvSpPr>
          <p:cNvPr id="12" name="TextBox 7"/>
          <p:cNvSpPr txBox="1"/>
          <p:nvPr/>
        </p:nvSpPr>
        <p:spPr>
          <a:xfrm>
            <a:off x="7467600" y="1257300"/>
            <a:ext cx="10527665" cy="8754110"/>
          </a:xfrm>
          <a:prstGeom prst="rect">
            <a:avLst/>
          </a:prstGeom>
        </p:spPr>
        <p:txBody>
          <a:bodyPr wrap="square" lIns="0" tIns="0" rIns="0" bIns="0" rtlCol="0" anchor="t">
            <a:spAutoFit/>
          </a:bodyPr>
          <a:p>
            <a:pPr marL="342900" indent="-342900" algn="just">
              <a:lnSpc>
                <a:spcPct val="130000"/>
              </a:lnSpc>
              <a:spcBef>
                <a:spcPts val="0"/>
              </a:spcBef>
              <a:spcAft>
                <a:spcPts val="0"/>
              </a:spcAft>
              <a:buFont typeface="Wingdings" panose="05000000000000000000" charset="0"/>
              <a:buChar char=""/>
            </a:pPr>
            <a:r>
              <a:rPr sz="2200" b="1">
                <a:solidFill>
                  <a:srgbClr val="000000">
                    <a:alpha val="80000"/>
                  </a:srgbClr>
                </a:solidFill>
                <a:latin typeface="Times New Roman" panose="02020603050405020304" charset="0"/>
                <a:ea typeface="Times New Roman" panose="02020603050405020304" charset="0"/>
                <a:cs typeface="Times New Roman" panose="02020603050405020304" charset="0"/>
              </a:rPr>
              <a:t>More than 5 categories had a total sales of over 10 million dollars in Q3.</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The sales rankings are: Beauty &amp; Personal Care, womenswear &amp; underwear, phones &amp; electronics, collections and kitchenware among them, the top three remained stable in the top 4 popular categories from July to September.</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30000"/>
              </a:lnSpc>
              <a:spcBef>
                <a:spcPts val="0"/>
              </a:spcBef>
              <a:spcAft>
                <a:spcPts val="0"/>
              </a:spcAft>
              <a:buFont typeface="Wingdings" panose="05000000000000000000" charset="0"/>
              <a:buChar char=""/>
            </a:pPr>
            <a:r>
              <a:rPr sz="2200" b="1">
                <a:solidFill>
                  <a:srgbClr val="000000">
                    <a:alpha val="80000"/>
                  </a:srgbClr>
                </a:solidFill>
                <a:latin typeface="Times New Roman" panose="02020603050405020304" charset="0"/>
                <a:ea typeface="Times New Roman" panose="02020603050405020304" charset="0"/>
                <a:cs typeface="Times New Roman" panose="02020603050405020304" charset="0"/>
              </a:rPr>
              <a:t>The Beauty &amp; Personal Care category is the most popular category on TikTok Shop, exceeding 60 million dollars.</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The estimated 3-month GMV reached the range of 62.5 million to 63 million, which is approximately 1.7 times that of the second-place womenswear &amp; underwear. The sales growth rate of Beauty &amp; Personal Care is relatively fast, with a nearly 280% increase in August compared to July and a nearly 50% increase in September compared to August, with an overall growth of 468%.</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30000"/>
              </a:lnSpc>
              <a:spcBef>
                <a:spcPts val="0"/>
              </a:spcBef>
              <a:spcAft>
                <a:spcPts val="0"/>
              </a:spcAft>
              <a:buFont typeface="Wingdings" panose="05000000000000000000" charset="0"/>
              <a:buChar char=""/>
            </a:pPr>
            <a:r>
              <a:rPr sz="2200" b="1">
                <a:solidFill>
                  <a:srgbClr val="000000">
                    <a:alpha val="80000"/>
                  </a:srgbClr>
                </a:solidFill>
                <a:latin typeface="Times New Roman" panose="02020603050405020304" charset="0"/>
                <a:ea typeface="Times New Roman" panose="02020603050405020304" charset="0"/>
                <a:cs typeface="Times New Roman" panose="02020603050405020304" charset="0"/>
              </a:rPr>
              <a:t>The sales of womenswear &amp; underwear ranked second and is about to break through the 40 million dollar mark.</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The total GMV in 3 months exceeded 35 million dollars, which is more than twice that of the third-place. The growth rate of this category is relatively similar to that of Beauty &amp; Personal Care. The growth rate in August compared to July was nearly 110%, and the growth rate in September compared to August was 52.55%, with an overall growth of 219.21%.</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30000"/>
              </a:lnSpc>
              <a:spcBef>
                <a:spcPts val="0"/>
              </a:spcBef>
              <a:spcAft>
                <a:spcPts val="0"/>
              </a:spcAft>
              <a:buClrTx/>
              <a:buSzTx/>
              <a:buFont typeface="Wingdings" panose="05000000000000000000" charset="0"/>
              <a:buChar char=""/>
            </a:pPr>
            <a:r>
              <a:rPr lang="zh-CN" altLang="en-US" sz="22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Phones &amp; electronics, collections, and kitchenware exceeded 10 million dollars.</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The two categories of phones &amp; electronics (hereinafter referred to as "3C") and collections had relatively close sales in the third quarter, and the overall growth rates were 247% and 281% respectively. The 3C category grew relatively rapidly in August but showed a pullback in September. The collections category grew faster in September, and this growth trend is still continuing. Kitchenware, as a popular category with a wide range of users, had a relatively stable sales growth, with an overall growth of nearly 160%.</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indent="0" algn="just">
              <a:lnSpc>
                <a:spcPct val="130000"/>
              </a:lnSpc>
              <a:spcBef>
                <a:spcPts val="0"/>
              </a:spcBef>
              <a:spcAft>
                <a:spcPts val="0"/>
              </a:spcAft>
              <a:buClrTx/>
              <a:buSzTx/>
              <a:buFont typeface="Wingdings" panose="05000000000000000000" charset="0"/>
              <a:buNone/>
            </a:pP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     </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From the overall trend, the growth rates of collections and kitchenware are still rising. Beauty &amp; Personal Care, womenswear &amp; underwear and phones &amp; electronics, experienced a rapid growth period in August, and although the growth rate in September slowed down, it is still continuously growing, showing a high level of market demand and an increasingly fierce competitive environment.</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p:txBody>
      </p:sp>
      <p:graphicFrame>
        <p:nvGraphicFramePr>
          <p:cNvPr id="3" name="表格 2"/>
          <p:cNvGraphicFramePr/>
          <p:nvPr>
            <p:custDataLst>
              <p:tags r:id="rId3"/>
            </p:custDataLst>
          </p:nvPr>
        </p:nvGraphicFramePr>
        <p:xfrm>
          <a:off x="762000" y="2400300"/>
          <a:ext cx="6142355" cy="3081020"/>
        </p:xfrm>
        <a:graphic>
          <a:graphicData uri="http://schemas.openxmlformats.org/drawingml/2006/table">
            <a:tbl>
              <a:tblPr firstRow="1" bandRow="1">
                <a:tableStyleId>{ED083AE6-46FA-4A59-8FB0-9F97EB10719F}</a:tableStyleId>
              </a:tblPr>
              <a:tblGrid>
                <a:gridCol w="866140"/>
                <a:gridCol w="2879725"/>
                <a:gridCol w="2396490"/>
              </a:tblGrid>
              <a:tr h="918210">
                <a:tc>
                  <a:txBody>
                    <a:bodyPr/>
                    <a:p>
                      <a:pPr indent="0" algn="ctr">
                        <a:buNone/>
                      </a:pPr>
                      <a:r>
                        <a:rPr lang="zh-CN" sz="2000">
                          <a:solidFill>
                            <a:schemeClr val="bg1"/>
                          </a:solidFill>
                          <a:latin typeface="Times New Roman" panose="02020603050405020304" charset="0"/>
                          <a:ea typeface="Times New Roman" panose="02020603050405020304" charset="0"/>
                        </a:rPr>
                        <a:t>Rank</a:t>
                      </a:r>
                      <a:endParaRPr lang="zh-CN"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rPr>
                        <a:t>Category name</a:t>
                      </a:r>
                      <a:endParaRPr lang="zh-CN"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cs typeface="Times New Roman" panose="02020603050405020304" charset="0"/>
                        </a:rPr>
                        <a:t>Approximate 3-month sales figures ($, w means 10k)</a:t>
                      </a:r>
                      <a:endParaRPr lang="zh-CN" sz="2000">
                        <a:solidFill>
                          <a:schemeClr val="bg1"/>
                        </a:solidFill>
                        <a:latin typeface="Times New Roman" panose="02020603050405020304" charset="0"/>
                        <a:ea typeface="Times New Roman" panose="02020603050405020304" charset="0"/>
                        <a:cs typeface="Times New Roman" panose="02020603050405020304" charset="0"/>
                      </a:endParaRPr>
                    </a:p>
                  </a:txBody>
                  <a:tcPr marL="12700" marR="12700" marT="12700" vert="horz" anchor="ctr" anchorCtr="0">
                    <a:solidFill>
                      <a:srgbClr val="5F5DF8"/>
                    </a:solidFill>
                  </a:tcPr>
                </a:tc>
              </a:tr>
              <a:tr h="433070">
                <a:tc>
                  <a:txBody>
                    <a:bodyPr/>
                    <a:p>
                      <a:pPr indent="0" algn="ctr">
                        <a:buNone/>
                      </a:pPr>
                      <a:r>
                        <a:rPr lang="en-US" sz="2000">
                          <a:latin typeface="Times New Roman" panose="02020603050405020304" charset="0"/>
                          <a:ea typeface="Times New Roman" panose="02020603050405020304" charset="0"/>
                        </a:rPr>
                        <a:t>1</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Beauty &amp; Personal Care</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6250-6300w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432435">
                <a:tc>
                  <a:txBody>
                    <a:bodyPr/>
                    <a:p>
                      <a:pPr indent="0" algn="ctr">
                        <a:buNone/>
                      </a:pPr>
                      <a:r>
                        <a:rPr lang="en-US" sz="2000">
                          <a:latin typeface="Times New Roman" panose="02020603050405020304" charset="0"/>
                          <a:ea typeface="Times New Roman" panose="02020603050405020304" charset="0"/>
                        </a:rPr>
                        <a:t>2</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Womenswear &amp; Underwear</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3750-3800w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432435">
                <a:tc>
                  <a:txBody>
                    <a:bodyPr/>
                    <a:p>
                      <a:pPr indent="0" algn="ctr">
                        <a:buNone/>
                      </a:pPr>
                      <a:r>
                        <a:rPr lang="en-US" sz="2000">
                          <a:latin typeface="Times New Roman" panose="02020603050405020304" charset="0"/>
                          <a:ea typeface="Times New Roman" panose="02020603050405020304" charset="0"/>
                        </a:rPr>
                        <a:t>3</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Phones &amp; Electronics</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1350-1400w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432435">
                <a:tc>
                  <a:txBody>
                    <a:bodyPr/>
                    <a:p>
                      <a:pPr indent="0" algn="ctr">
                        <a:buNone/>
                      </a:pPr>
                      <a:r>
                        <a:rPr lang="en-US" sz="2000">
                          <a:latin typeface="Times New Roman" panose="02020603050405020304" charset="0"/>
                          <a:ea typeface="Times New Roman" panose="02020603050405020304" charset="0"/>
                        </a:rPr>
                        <a:t>4</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Collections</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1250-1300w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432435">
                <a:tc>
                  <a:txBody>
                    <a:bodyPr/>
                    <a:p>
                      <a:pPr indent="0" algn="ctr">
                        <a:buNone/>
                      </a:pPr>
                      <a:r>
                        <a:rPr lang="en-US" sz="2000">
                          <a:latin typeface="Times New Roman" panose="02020603050405020304" charset="0"/>
                          <a:ea typeface="Times New Roman" panose="02020603050405020304" charset="0"/>
                        </a:rPr>
                        <a:t>5</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Kitchenware</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1100-1150w</a:t>
                      </a:r>
                      <a:endParaRPr lang="en-US" altLang="en-US" sz="2000">
                        <a:latin typeface="Times New Roman" panose="02020603050405020304" charset="0"/>
                        <a:ea typeface="Times New Roman" panose="02020603050405020304" charset="0"/>
                      </a:endParaRPr>
                    </a:p>
                  </a:txBody>
                  <a:tcPr marL="12700" marR="12700" marT="12700" vert="horz" anchor="ctr" anchorCtr="0"/>
                </a:tc>
              </a:tr>
            </a:tbl>
          </a:graphicData>
        </a:graphic>
      </p:graphicFrame>
      <p:graphicFrame>
        <p:nvGraphicFramePr>
          <p:cNvPr id="6" name="表格 5"/>
          <p:cNvGraphicFramePr/>
          <p:nvPr>
            <p:custDataLst>
              <p:tags r:id="rId4"/>
            </p:custDataLst>
          </p:nvPr>
        </p:nvGraphicFramePr>
        <p:xfrm>
          <a:off x="762000" y="5753100"/>
          <a:ext cx="6142990" cy="3417570"/>
        </p:xfrm>
        <a:graphic>
          <a:graphicData uri="http://schemas.openxmlformats.org/drawingml/2006/table">
            <a:tbl>
              <a:tblPr firstRow="1" bandRow="1">
                <a:tableStyleId>{ED083AE6-46FA-4A59-8FB0-9F97EB10719F}</a:tableStyleId>
              </a:tblPr>
              <a:tblGrid>
                <a:gridCol w="1755775"/>
                <a:gridCol w="1588135"/>
                <a:gridCol w="1602740"/>
                <a:gridCol w="1196340"/>
              </a:tblGrid>
              <a:tr h="1430020">
                <a:tc>
                  <a:txBody>
                    <a:bodyPr/>
                    <a:p>
                      <a:pPr indent="0" algn="ctr">
                        <a:buNone/>
                      </a:pPr>
                      <a:r>
                        <a:rPr lang="zh-CN" sz="1800">
                          <a:solidFill>
                            <a:schemeClr val="bg1"/>
                          </a:solidFill>
                          <a:latin typeface="Times New Roman" panose="02020603050405020304" charset="0"/>
                          <a:ea typeface="Times New Roman" panose="02020603050405020304" charset="0"/>
                        </a:rPr>
                        <a:t>Category name</a:t>
                      </a:r>
                      <a:endParaRPr lang="zh-CN" sz="18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zh-CN" sz="1800">
                          <a:solidFill>
                            <a:schemeClr val="bg1"/>
                          </a:solidFill>
                          <a:latin typeface="Times New Roman" panose="02020603050405020304" charset="0"/>
                          <a:ea typeface="Times New Roman" panose="02020603050405020304" charset="0"/>
                          <a:cs typeface="Times New Roman" panose="02020603050405020304" charset="0"/>
                        </a:rPr>
                        <a:t>Month-on-month growth from July to August (MoM)</a:t>
                      </a:r>
                      <a:endParaRPr lang="zh-CN" sz="1800">
                        <a:solidFill>
                          <a:schemeClr val="bg1"/>
                        </a:solidFill>
                        <a:latin typeface="Times New Roman" panose="02020603050405020304" charset="0"/>
                        <a:ea typeface="Times New Roman" panose="02020603050405020304" charset="0"/>
                        <a:cs typeface="Times New Roman" panose="02020603050405020304" charset="0"/>
                      </a:endParaRPr>
                    </a:p>
                  </a:txBody>
                  <a:tcPr marL="12700" marR="12700" marT="12700" vert="horz" anchor="ctr" anchorCtr="0">
                    <a:solidFill>
                      <a:srgbClr val="5F5DF8"/>
                    </a:solidFill>
                  </a:tcPr>
                </a:tc>
                <a:tc>
                  <a:txBody>
                    <a:bodyPr/>
                    <a:p>
                      <a:pPr indent="0" algn="ctr">
                        <a:buNone/>
                      </a:pPr>
                      <a:r>
                        <a:rPr lang="zh-CN" sz="1800">
                          <a:solidFill>
                            <a:schemeClr val="bg1"/>
                          </a:solidFill>
                          <a:latin typeface="Times New Roman" panose="02020603050405020304" charset="0"/>
                          <a:ea typeface="Times New Roman" panose="02020603050405020304" charset="0"/>
                          <a:cs typeface="Times New Roman" panose="02020603050405020304" charset="0"/>
                        </a:rPr>
                        <a:t>Month-on-month growth from August to September (MoM)</a:t>
                      </a:r>
                      <a:endParaRPr lang="zh-CN" sz="1800">
                        <a:solidFill>
                          <a:schemeClr val="bg1"/>
                        </a:solidFill>
                        <a:latin typeface="Times New Roman" panose="02020603050405020304" charset="0"/>
                        <a:ea typeface="Times New Roman" panose="02020603050405020304" charset="0"/>
                        <a:cs typeface="Times New Roman" panose="02020603050405020304" charset="0"/>
                      </a:endParaRPr>
                    </a:p>
                  </a:txBody>
                  <a:tcPr marL="12700" marR="12700" marT="12700" vert="horz" anchor="ctr" anchorCtr="0">
                    <a:solidFill>
                      <a:srgbClr val="5F5DF8"/>
                    </a:solidFill>
                  </a:tcPr>
                </a:tc>
                <a:tc>
                  <a:txBody>
                    <a:bodyPr/>
                    <a:p>
                      <a:pPr indent="0" algn="ctr">
                        <a:buNone/>
                      </a:pPr>
                      <a:r>
                        <a:rPr lang="zh-CN" altLang="en-US" sz="1800">
                          <a:solidFill>
                            <a:schemeClr val="bg1"/>
                          </a:solidFill>
                          <a:latin typeface="Times New Roman" panose="02020603050405020304" charset="0"/>
                          <a:ea typeface="Times New Roman" panose="02020603050405020304" charset="0"/>
                        </a:rPr>
                        <a:t>Overall growth</a:t>
                      </a:r>
                      <a:endParaRPr lang="zh-CN" altLang="en-US" sz="18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r>
              <a:tr h="397510">
                <a:tc>
                  <a:txBody>
                    <a:bodyPr/>
                    <a:p>
                      <a:pPr indent="0" algn="ctr">
                        <a:buNone/>
                      </a:pPr>
                      <a:r>
                        <a:rPr lang="zh-CN" sz="1400">
                          <a:latin typeface="Times New Roman" panose="02020603050405020304" charset="0"/>
                          <a:ea typeface="Times New Roman" panose="02020603050405020304" charset="0"/>
                        </a:rPr>
                        <a:t>Beauty &amp; Personal Care</a:t>
                      </a:r>
                      <a:endParaRPr lang="zh-CN" sz="14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279.92%</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49.51%</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468.01%</a:t>
                      </a:r>
                      <a:endParaRPr lang="en-US" altLang="en-US" sz="1800">
                        <a:latin typeface="Times New Roman" panose="02020603050405020304" charset="0"/>
                        <a:ea typeface="Times New Roman" panose="02020603050405020304" charset="0"/>
                      </a:endParaRPr>
                    </a:p>
                  </a:txBody>
                  <a:tcPr marL="12700" marR="12700" marT="12700" vert="horz" anchor="ctr" anchorCtr="0"/>
                </a:tc>
              </a:tr>
              <a:tr h="397510">
                <a:tc>
                  <a:txBody>
                    <a:bodyPr/>
                    <a:p>
                      <a:pPr indent="0" algn="ctr">
                        <a:buNone/>
                      </a:pPr>
                      <a:r>
                        <a:rPr lang="zh-CN" sz="1400">
                          <a:latin typeface="Times New Roman" panose="02020603050405020304" charset="0"/>
                          <a:ea typeface="Times New Roman" panose="02020603050405020304" charset="0"/>
                        </a:rPr>
                        <a:t>Womenswear &amp; Underwear</a:t>
                      </a:r>
                      <a:endParaRPr lang="zh-CN" sz="14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109.24%</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52.56%</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219.21%</a:t>
                      </a:r>
                      <a:endParaRPr lang="en-US" altLang="en-US" sz="1800">
                        <a:latin typeface="Times New Roman" panose="02020603050405020304" charset="0"/>
                        <a:ea typeface="Times New Roman" panose="02020603050405020304" charset="0"/>
                      </a:endParaRPr>
                    </a:p>
                  </a:txBody>
                  <a:tcPr marL="12700" marR="12700" marT="12700" vert="horz" anchor="ctr" anchorCtr="0"/>
                </a:tc>
              </a:tr>
              <a:tr h="396875">
                <a:tc>
                  <a:txBody>
                    <a:bodyPr/>
                    <a:p>
                      <a:pPr indent="0" algn="ctr">
                        <a:buNone/>
                      </a:pPr>
                      <a:r>
                        <a:rPr lang="zh-CN" sz="1400">
                          <a:latin typeface="Times New Roman" panose="02020603050405020304" charset="0"/>
                          <a:ea typeface="Times New Roman" panose="02020603050405020304" charset="0"/>
                        </a:rPr>
                        <a:t>Phones &amp; Electronics</a:t>
                      </a:r>
                      <a:endParaRPr lang="zh-CN" sz="14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116.22%</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60.44%</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246.92%</a:t>
                      </a:r>
                      <a:endParaRPr lang="en-US" altLang="en-US" sz="1800">
                        <a:latin typeface="Times New Roman" panose="02020603050405020304" charset="0"/>
                        <a:ea typeface="Times New Roman" panose="02020603050405020304" charset="0"/>
                      </a:endParaRPr>
                    </a:p>
                  </a:txBody>
                  <a:tcPr marL="12700" marR="12700" marT="12700" vert="horz" anchor="ctr" anchorCtr="0"/>
                </a:tc>
              </a:tr>
              <a:tr h="400050">
                <a:tc>
                  <a:txBody>
                    <a:bodyPr/>
                    <a:p>
                      <a:pPr indent="0" algn="ctr">
                        <a:buNone/>
                      </a:pPr>
                      <a:r>
                        <a:rPr lang="zh-CN" sz="1800">
                          <a:latin typeface="Times New Roman" panose="02020603050405020304" charset="0"/>
                          <a:ea typeface="Times New Roman" panose="02020603050405020304" charset="0"/>
                        </a:rPr>
                        <a:t>Collections</a:t>
                      </a:r>
                      <a:endParaRPr lang="zh-CN"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50.45%</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153.28%</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281.05%</a:t>
                      </a:r>
                      <a:endParaRPr lang="en-US" altLang="en-US" sz="1800">
                        <a:latin typeface="Times New Roman" panose="02020603050405020304" charset="0"/>
                        <a:ea typeface="Times New Roman" panose="02020603050405020304" charset="0"/>
                      </a:endParaRPr>
                    </a:p>
                  </a:txBody>
                  <a:tcPr marL="12700" marR="12700" marT="12700" vert="horz" anchor="ctr" anchorCtr="0"/>
                </a:tc>
              </a:tr>
              <a:tr h="395605">
                <a:tc>
                  <a:txBody>
                    <a:bodyPr/>
                    <a:p>
                      <a:pPr indent="0" algn="ctr">
                        <a:buNone/>
                      </a:pPr>
                      <a:r>
                        <a:rPr lang="zh-CN" sz="1800">
                          <a:latin typeface="Times New Roman" panose="02020603050405020304" charset="0"/>
                          <a:ea typeface="Times New Roman" panose="02020603050405020304" charset="0"/>
                        </a:rPr>
                        <a:t>Kitchenware</a:t>
                      </a:r>
                      <a:endParaRPr lang="zh-CN"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53.48%</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69.27%</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159.78%</a:t>
                      </a:r>
                      <a:endParaRPr lang="en-US" altLang="en-US" sz="1800">
                        <a:latin typeface="Times New Roman" panose="02020603050405020304" charset="0"/>
                        <a:ea typeface="Times New Roman" panose="02020603050405020304" charset="0"/>
                      </a:endParaRPr>
                    </a:p>
                  </a:txBody>
                  <a:tcPr marL="12700" marR="12700" marT="12700" vert="horz" anchor="ctr" anchorCtr="0"/>
                </a:tc>
              </a:tr>
            </a:tbl>
          </a:graphicData>
        </a:graphic>
      </p:graphicFrame>
      <p:sp>
        <p:nvSpPr>
          <p:cNvPr id="2" name="TextBox 11"/>
          <p:cNvSpPr txBox="1"/>
          <p:nvPr/>
        </p:nvSpPr>
        <p:spPr>
          <a:xfrm>
            <a:off x="685800" y="9334500"/>
            <a:ext cx="7673975" cy="397510"/>
          </a:xfrm>
          <a:prstGeom prst="rect">
            <a:avLst/>
          </a:prstGeom>
        </p:spPr>
        <p:txBody>
          <a:bodyPr wrap="square" lIns="0" tIns="0" rIns="0" bIns="0" rtlCol="0" anchor="t">
            <a:noAutofit/>
          </a:bodyPr>
          <a:p>
            <a:pPr algn="l">
              <a:lnSpc>
                <a:spcPct val="100000"/>
              </a:lnSpc>
            </a:pPr>
            <a:r>
              <a:rPr sz="1400">
                <a:solidFill>
                  <a:srgbClr val="000000">
                    <a:alpha val="60000"/>
                  </a:srgbClr>
                </a:solidFill>
                <a:latin typeface="Times New Roman" panose="02020603050405020304" charset="0"/>
                <a:ea typeface="Times New Roman" panose="02020603050405020304" charset="0"/>
              </a:rPr>
              <a:t>*Data source: EchoTik (https://echotik.live).</a:t>
            </a:r>
            <a:endParaRPr sz="1400">
              <a:solidFill>
                <a:srgbClr val="000000">
                  <a:alpha val="60000"/>
                </a:srgbClr>
              </a:solidFill>
              <a:latin typeface="Times New Roman" panose="02020603050405020304" charset="0"/>
              <a:ea typeface="Times New Roman" panose="02020603050405020304" charset="0"/>
            </a:endParaRPr>
          </a:p>
          <a:p>
            <a:pPr algn="l">
              <a:lnSpc>
                <a:spcPct val="100000"/>
              </a:lnSpc>
            </a:pPr>
            <a:r>
              <a:rPr sz="1400">
                <a:solidFill>
                  <a:srgbClr val="000000">
                    <a:alpha val="60000"/>
                  </a:srgbClr>
                </a:solidFill>
                <a:latin typeface="Times New Roman" panose="02020603050405020304" charset="0"/>
                <a:ea typeface="Times New Roman" panose="02020603050405020304" charset="0"/>
              </a:rPr>
              <a:t>Statistical time: From July 1, 2023 to September 30, 2023.</a:t>
            </a:r>
            <a:endParaRPr lang="zh-CN" altLang="en-US" sz="1400">
              <a:solidFill>
                <a:srgbClr val="000000">
                  <a:alpha val="60000"/>
                </a:srgbClr>
              </a:solidFill>
              <a:latin typeface="Times New Roman" panose="02020603050405020304" charset="0"/>
              <a:ea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4" name="Freeform 4"/>
          <p:cNvSpPr/>
          <p:nvPr/>
        </p:nvSpPr>
        <p:spPr>
          <a:xfrm>
            <a:off x="15536545" y="41910"/>
            <a:ext cx="2751455" cy="986155"/>
          </a:xfrm>
          <a:custGeom>
            <a:avLst/>
            <a:gdLst/>
            <a:ahLst/>
            <a:cxnLst/>
            <a:rect l="l" t="t" r="r" b="b"/>
            <a:pathLst>
              <a:path w="2999035" h="1393433">
                <a:moveTo>
                  <a:pt x="0" y="0"/>
                </a:moveTo>
                <a:lnTo>
                  <a:pt x="2999035" y="0"/>
                </a:lnTo>
                <a:lnTo>
                  <a:pt x="2999035" y="1393432"/>
                </a:lnTo>
                <a:lnTo>
                  <a:pt x="0" y="1393432"/>
                </a:lnTo>
                <a:lnTo>
                  <a:pt x="0" y="0"/>
                </a:lnTo>
                <a:close/>
              </a:path>
            </a:pathLst>
          </a:custGeom>
          <a:blipFill rotWithShape="1">
            <a:blip r:embed="rId2"/>
            <a:stretch>
              <a:fillRect/>
            </a:stretch>
          </a:blipFill>
        </p:spPr>
      </p:sp>
      <p:sp>
        <p:nvSpPr>
          <p:cNvPr id="5" name="TextBox 7"/>
          <p:cNvSpPr txBox="1"/>
          <p:nvPr/>
        </p:nvSpPr>
        <p:spPr>
          <a:xfrm>
            <a:off x="7467600" y="2171700"/>
            <a:ext cx="10314305" cy="6623050"/>
          </a:xfrm>
          <a:prstGeom prst="rect">
            <a:avLst/>
          </a:prstGeom>
        </p:spPr>
        <p:txBody>
          <a:bodyPr wrap="square" lIns="0" tIns="0" rIns="0" bIns="0" rtlCol="0" anchor="t">
            <a:noAutofit/>
          </a:bodyPr>
          <a:p>
            <a:pPr indent="0" algn="just">
              <a:lnSpc>
                <a:spcPct val="130000"/>
              </a:lnSpc>
              <a:spcBef>
                <a:spcPts val="0"/>
              </a:spcBef>
              <a:spcAft>
                <a:spcPts val="0"/>
              </a:spcAft>
              <a:buFont typeface="Wingdings" panose="05000000000000000000" charset="0"/>
              <a:buNone/>
            </a:pPr>
            <a:r>
              <a:rPr b="1">
                <a:solidFill>
                  <a:srgbClr val="5F5DF8">
                    <a:alpha val="80000"/>
                  </a:srgbClr>
                </a:solidFill>
                <a:latin typeface="Times New Roman" panose="02020603050405020304" charset="0"/>
                <a:ea typeface="Times New Roman" panose="02020603050405020304" charset="0"/>
                <a:cs typeface="Times New Roman" panose="02020603050405020304" charset="0"/>
              </a:rPr>
              <a:t>EchoTik insights:</a:t>
            </a:r>
            <a:endParaRPr b="1">
              <a:solidFill>
                <a:srgbClr val="5F5DF8">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30000"/>
              </a:lnSpc>
              <a:spcBef>
                <a:spcPts val="0"/>
              </a:spcBef>
              <a:spcAft>
                <a:spcPts val="0"/>
              </a:spcAft>
              <a:buFont typeface="Wingdings" panose="05000000000000000000" charset="0"/>
              <a:buChar char=""/>
            </a:pPr>
            <a:r>
              <a:rPr b="1">
                <a:solidFill>
                  <a:schemeClr val="tx1">
                    <a:alpha val="80000"/>
                  </a:schemeClr>
                </a:solidFill>
                <a:latin typeface="Times New Roman" panose="02020603050405020304" charset="0"/>
                <a:ea typeface="Times New Roman" panose="02020603050405020304" charset="0"/>
                <a:cs typeface="Times New Roman" panose="02020603050405020304" charset="0"/>
              </a:rPr>
              <a:t>The total sales of more than 6 categories in Q3 are between 5 million and 10 million US dollars.</a:t>
            </a:r>
            <a:r>
              <a:rPr lang="zh-CN" altLang="en-US">
                <a:solidFill>
                  <a:schemeClr val="tx1">
                    <a:alpha val="80000"/>
                  </a:schemeClr>
                </a:solidFill>
                <a:latin typeface="Times New Roman" panose="02020603050405020304" charset="0"/>
                <a:ea typeface="Times New Roman" panose="02020603050405020304" charset="0"/>
                <a:cs typeface="Times New Roman" panose="02020603050405020304" charset="0"/>
              </a:rPr>
              <a:t>The sales rankings are in sequence: household daily necessities, fashion accessories, men's clothing, sports and outdoors, food and beverages, computers and office equipment. On the whole, the sales gap of these categories is not significant, and the rankings often fluctuate, reflecting the diversity of North American consumers.</a:t>
            </a:r>
            <a:endParaRPr lang="zh-CN" altLang="en-US">
              <a:solidFill>
                <a:schemeClr val="tx1">
                  <a:alpha val="80000"/>
                </a:scheme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30000"/>
              </a:lnSpc>
              <a:spcBef>
                <a:spcPts val="0"/>
              </a:spcBef>
              <a:spcAft>
                <a:spcPts val="0"/>
              </a:spcAft>
              <a:buFont typeface="Wingdings" panose="05000000000000000000" charset="0"/>
              <a:buChar char=""/>
            </a:pPr>
            <a:r>
              <a:rPr lang="zh-CN" altLang="en-US" b="1">
                <a:solidFill>
                  <a:schemeClr val="tx1">
                    <a:alpha val="80000"/>
                  </a:schemeClr>
                </a:solidFill>
                <a:latin typeface="Times New Roman" panose="02020603050405020304" charset="0"/>
                <a:ea typeface="Times New Roman" panose="02020603050405020304" charset="0"/>
                <a:cs typeface="Times New Roman" panose="02020603050405020304" charset="0"/>
              </a:rPr>
              <a:t>The sales of household items are growing steadily.</a:t>
            </a:r>
            <a:r>
              <a:rPr>
                <a:solidFill>
                  <a:schemeClr val="tx1">
                    <a:alpha val="80000"/>
                  </a:schemeClr>
                </a:solidFill>
                <a:latin typeface="Times New Roman" panose="02020603050405020304" charset="0"/>
                <a:ea typeface="Times New Roman" panose="02020603050405020304" charset="0"/>
                <a:cs typeface="Times New Roman" panose="02020603050405020304" charset="0"/>
              </a:rPr>
              <a:t>The approximate 3-month sales of household items are between 8.5 million and 9 million US dollars, with a stable growth rate. The products with orders are mostly furniture products with a higher unit price, and it is expected to perform better in Q4.</a:t>
            </a:r>
            <a:endParaRPr>
              <a:solidFill>
                <a:schemeClr val="tx1">
                  <a:alpha val="80000"/>
                </a:scheme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30000"/>
              </a:lnSpc>
              <a:spcBef>
                <a:spcPts val="0"/>
              </a:spcBef>
              <a:spcAft>
                <a:spcPts val="0"/>
              </a:spcAft>
              <a:buFont typeface="Wingdings" panose="05000000000000000000" charset="0"/>
              <a:buChar char=""/>
            </a:pPr>
            <a:r>
              <a:rPr lang="zh-CN" altLang="en-US" b="1">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rPr>
              <a:t>Men's clothing is the category with the largest overall growth rate in sales, mainly driven by hot products.</a:t>
            </a:r>
            <a:r>
              <a:rPr lang="zh-CN" altLang="en-US">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rPr>
              <a:t>The overall sales growth of men's clothing reached more than 950% in the third quarter, mainly contributed by the high sales in August. This is mainly due to a neutral sweatshirt named "Pickle Sweatshirt" going viral on TikTok. In September, as the popularity of this product gradually faded, the sales of men's clothing dropped back to the normal level.</a:t>
            </a:r>
            <a:endParaRPr lang="zh-CN" altLang="en-US">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30000"/>
              </a:lnSpc>
              <a:spcBef>
                <a:spcPts val="0"/>
              </a:spcBef>
              <a:spcAft>
                <a:spcPts val="0"/>
              </a:spcAft>
              <a:buFont typeface="Wingdings" panose="05000000000000000000" charset="0"/>
              <a:buChar char=""/>
            </a:pPr>
            <a:r>
              <a:rPr lang="zh-CN" altLang="en-US" b="1">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rPr>
              <a:t>The growth rate of fashion accessories has slowed down, and the market is temporarily biased towards saturation.</a:t>
            </a:r>
            <a:r>
              <a:rPr lang="zh-CN" altLang="en-US">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rPr>
              <a:t>The overall category growth reached 282%, but it decreased month-on-month in September compared to August, with only a 19% growth. Stock preparation needs to be cautious.</a:t>
            </a:r>
            <a:endParaRPr lang="zh-CN" altLang="en-US">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endParaRPr>
          </a:p>
          <a:p>
            <a:pPr marL="342900" indent="-342900" algn="just">
              <a:lnSpc>
                <a:spcPct val="130000"/>
              </a:lnSpc>
              <a:spcBef>
                <a:spcPts val="0"/>
              </a:spcBef>
              <a:spcAft>
                <a:spcPts val="0"/>
              </a:spcAft>
              <a:buFont typeface="Wingdings" panose="05000000000000000000" charset="0"/>
              <a:buChar char=""/>
            </a:pPr>
            <a:r>
              <a:rPr lang="zh-CN" altLang="en-US" b="1">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rPr>
              <a:t>The monthly sales of food and beverages have declined.</a:t>
            </a:r>
            <a:r>
              <a:rPr lang="en-US" altLang="zh-CN" b="1">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rPr>
              <a:t> </a:t>
            </a:r>
            <a:r>
              <a:rPr lang="zh-CN" altLang="en-US">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rPr>
              <a:t>Food and beverages is the only category among these 11 categories that showed a month-on-month decline in September. This may indicate that this category is temporarily not suitable for new sellers to rush in.</a:t>
            </a:r>
            <a:endParaRPr lang="zh-CN" altLang="en-US">
              <a:solidFill>
                <a:schemeClr val="tx1">
                  <a:alpha val="80000"/>
                </a:schemeClr>
              </a:solidFill>
              <a:latin typeface="Times New Roman" panose="02020603050405020304" charset="0"/>
              <a:ea typeface="Times New Roman" panose="02020603050405020304" charset="0"/>
              <a:cs typeface="Times New Roman" panose="02020603050405020304" charset="0"/>
              <a:sym typeface="+mn-ea"/>
            </a:endParaRPr>
          </a:p>
          <a:p>
            <a:pPr indent="0" algn="just">
              <a:lnSpc>
                <a:spcPct val="150000"/>
              </a:lnSpc>
              <a:buFont typeface="Wingdings" panose="05000000000000000000" charset="0"/>
              <a:buNone/>
            </a:pPr>
            <a:endParaRPr lang="zh-CN" altLang="en-US" sz="2000">
              <a:solidFill>
                <a:schemeClr val="tx1">
                  <a:alpha val="80000"/>
                </a:schemeClr>
              </a:solidFill>
              <a:latin typeface="Times New Roman" panose="02020603050405020304" charset="0"/>
              <a:ea typeface="Times New Roman" panose="02020603050405020304" charset="0"/>
              <a:cs typeface="Times New Roman" panose="02020603050405020304" charset="0"/>
            </a:endParaRPr>
          </a:p>
          <a:p>
            <a:pPr indent="0" algn="just">
              <a:lnSpc>
                <a:spcPct val="150000"/>
              </a:lnSpc>
              <a:buFont typeface="Wingdings" panose="05000000000000000000" charset="0"/>
              <a:buNone/>
            </a:pPr>
            <a:endParaRPr lang="zh-CN" altLang="en-US" sz="2000">
              <a:solidFill>
                <a:schemeClr val="tx1">
                  <a:alpha val="80000"/>
                </a:scheme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50000"/>
              </a:lnSpc>
              <a:buFont typeface="Wingdings" panose="05000000000000000000" charset="0"/>
              <a:buChar char=""/>
            </a:pPr>
            <a:endParaRPr lang="zh-CN" altLang="en-US" sz="2000">
              <a:solidFill>
                <a:schemeClr val="tx1">
                  <a:alpha val="80000"/>
                </a:schemeClr>
              </a:solidFill>
              <a:latin typeface="Times New Roman" panose="02020603050405020304" charset="0"/>
              <a:ea typeface="Times New Roman" panose="02020603050405020304" charset="0"/>
              <a:cs typeface="Times New Roman" panose="02020603050405020304" charset="0"/>
            </a:endParaRPr>
          </a:p>
        </p:txBody>
      </p:sp>
      <p:graphicFrame>
        <p:nvGraphicFramePr>
          <p:cNvPr id="11" name="表格 10"/>
          <p:cNvGraphicFramePr/>
          <p:nvPr>
            <p:custDataLst>
              <p:tags r:id="rId3"/>
            </p:custDataLst>
          </p:nvPr>
        </p:nvGraphicFramePr>
        <p:xfrm>
          <a:off x="838200" y="2174240"/>
          <a:ext cx="6003290" cy="2969895"/>
        </p:xfrm>
        <a:graphic>
          <a:graphicData uri="http://schemas.openxmlformats.org/drawingml/2006/table">
            <a:tbl>
              <a:tblPr firstRow="1" bandRow="1">
                <a:tableStyleId>{ED083AE6-46FA-4A59-8FB0-9F97EB10719F}</a:tableStyleId>
              </a:tblPr>
              <a:tblGrid>
                <a:gridCol w="779780"/>
                <a:gridCol w="2589530"/>
                <a:gridCol w="2633980"/>
              </a:tblGrid>
              <a:tr h="734695">
                <a:tc>
                  <a:txBody>
                    <a:bodyPr/>
                    <a:p>
                      <a:pPr indent="0" algn="ctr">
                        <a:buNone/>
                      </a:pPr>
                      <a:r>
                        <a:rPr lang="zh-CN" sz="2000">
                          <a:solidFill>
                            <a:schemeClr val="bg1"/>
                          </a:solidFill>
                          <a:latin typeface="Times New Roman" panose="02020603050405020304" charset="0"/>
                          <a:ea typeface="Times New Roman" panose="02020603050405020304" charset="0"/>
                          <a:sym typeface="+mn-ea"/>
                        </a:rPr>
                        <a:t>Rank</a:t>
                      </a:r>
                      <a:endParaRPr lang="zh-CN" altLang="en-US"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sym typeface="+mn-ea"/>
                        </a:rPr>
                        <a:t>Category name</a:t>
                      </a:r>
                      <a:endParaRPr lang="zh-CN" altLang="en-US"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cs typeface="Times New Roman" panose="02020603050405020304" charset="0"/>
                          <a:sym typeface="+mn-ea"/>
                        </a:rPr>
                        <a:t>Approximate 3-month sales figures ($, w means 10k)</a:t>
                      </a:r>
                      <a:endParaRPr lang="zh-CN" altLang="en-US" sz="2000">
                        <a:solidFill>
                          <a:schemeClr val="bg1"/>
                        </a:solidFill>
                        <a:latin typeface="Times New Roman" panose="02020603050405020304" charset="0"/>
                        <a:ea typeface="Times New Roman" panose="02020603050405020304" charset="0"/>
                        <a:cs typeface="Times New Roman" panose="02020603050405020304" charset="0"/>
                      </a:endParaRPr>
                    </a:p>
                  </a:txBody>
                  <a:tcPr marL="12700" marR="12700" marT="12700" vert="horz" anchor="ctr" anchorCtr="0">
                    <a:solidFill>
                      <a:srgbClr val="5F5DF8"/>
                    </a:solidFill>
                  </a:tcPr>
                </a:tc>
              </a:tr>
              <a:tr h="372110">
                <a:tc>
                  <a:txBody>
                    <a:bodyPr/>
                    <a:p>
                      <a:pPr indent="0" algn="ctr">
                        <a:buNone/>
                      </a:pPr>
                      <a:r>
                        <a:rPr lang="en-US" sz="2000">
                          <a:latin typeface="Times New Roman" panose="02020603050405020304" charset="0"/>
                          <a:ea typeface="Times New Roman" panose="02020603050405020304" charset="0"/>
                        </a:rPr>
                        <a:t>6</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Home Supplies</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850-900w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372745">
                <a:tc>
                  <a:txBody>
                    <a:bodyPr/>
                    <a:p>
                      <a:pPr indent="0" algn="ctr">
                        <a:buNone/>
                      </a:pPr>
                      <a:r>
                        <a:rPr lang="en-US" sz="2000">
                          <a:latin typeface="Times New Roman" panose="02020603050405020304" charset="0"/>
                          <a:ea typeface="Times New Roman" panose="02020603050405020304" charset="0"/>
                        </a:rPr>
                        <a:t>7</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Fashion Accessories</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800-850w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372745">
                <a:tc>
                  <a:txBody>
                    <a:bodyPr/>
                    <a:p>
                      <a:pPr indent="0" algn="ctr">
                        <a:buNone/>
                      </a:pPr>
                      <a:r>
                        <a:rPr lang="en-US" sz="2000">
                          <a:latin typeface="Times New Roman" panose="02020603050405020304" charset="0"/>
                          <a:ea typeface="Times New Roman" panose="02020603050405020304" charset="0"/>
                        </a:rPr>
                        <a:t>8</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Menswear &amp; Underwear</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750-800w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372745">
                <a:tc>
                  <a:txBody>
                    <a:bodyPr/>
                    <a:p>
                      <a:pPr indent="0" algn="ctr">
                        <a:buNone/>
                      </a:pPr>
                      <a:r>
                        <a:rPr lang="en-US" sz="2000">
                          <a:latin typeface="Times New Roman" panose="02020603050405020304" charset="0"/>
                          <a:ea typeface="Times New Roman" panose="02020603050405020304" charset="0"/>
                        </a:rPr>
                        <a:t>9</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Sports &amp; Outdoor</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750-800w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372110">
                <a:tc>
                  <a:txBody>
                    <a:bodyPr/>
                    <a:p>
                      <a:pPr indent="0" algn="ctr">
                        <a:buNone/>
                      </a:pPr>
                      <a:r>
                        <a:rPr lang="en-US" sz="2000">
                          <a:latin typeface="Times New Roman" panose="02020603050405020304" charset="0"/>
                          <a:ea typeface="Times New Roman" panose="02020603050405020304" charset="0"/>
                        </a:rPr>
                        <a:t>10</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a:latin typeface="Times New Roman" panose="02020603050405020304" charset="0"/>
                          <a:ea typeface="Times New Roman" panose="02020603050405020304" charset="0"/>
                        </a:rPr>
                        <a:t>Foods &amp; Beverages</a:t>
                      </a:r>
                      <a:endParaRPr lang="zh-CN"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700-750w</a:t>
                      </a:r>
                      <a:endParaRPr lang="en-US" altLang="en-US" sz="2000">
                        <a:latin typeface="Times New Roman" panose="02020603050405020304" charset="0"/>
                        <a:ea typeface="Times New Roman" panose="02020603050405020304" charset="0"/>
                      </a:endParaRPr>
                    </a:p>
                  </a:txBody>
                  <a:tcPr marL="12700" marR="12700" marT="12700" vert="horz" anchor="ctr" anchorCtr="0"/>
                </a:tc>
              </a:tr>
              <a:tr h="372745">
                <a:tc>
                  <a:txBody>
                    <a:bodyPr/>
                    <a:p>
                      <a:pPr indent="0" algn="ctr">
                        <a:buNone/>
                      </a:pPr>
                      <a:r>
                        <a:rPr lang="en-US" sz="2000">
                          <a:latin typeface="Times New Roman" panose="02020603050405020304" charset="0"/>
                          <a:ea typeface="Times New Roman" panose="02020603050405020304" charset="0"/>
                        </a:rPr>
                        <a:t>11</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600">
                          <a:latin typeface="Times New Roman" panose="02020603050405020304" charset="0"/>
                          <a:ea typeface="Times New Roman" panose="02020603050405020304" charset="0"/>
                        </a:rPr>
                        <a:t>Computer &amp; Office Equipment</a:t>
                      </a:r>
                      <a:endParaRPr lang="zh-CN" sz="16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a:latin typeface="Times New Roman" panose="02020603050405020304" charset="0"/>
                          <a:ea typeface="Times New Roman" panose="02020603050405020304" charset="0"/>
                        </a:rPr>
                        <a:t>700-750w</a:t>
                      </a:r>
                      <a:endParaRPr lang="en-US" altLang="en-US" sz="2000">
                        <a:latin typeface="Times New Roman" panose="02020603050405020304" charset="0"/>
                        <a:ea typeface="Times New Roman" panose="02020603050405020304" charset="0"/>
                      </a:endParaRPr>
                    </a:p>
                  </a:txBody>
                  <a:tcPr marL="12700" marR="12700" marT="12700" vert="horz" anchor="ctr" anchorCtr="0"/>
                </a:tc>
              </a:tr>
            </a:tbl>
          </a:graphicData>
        </a:graphic>
      </p:graphicFrame>
      <p:graphicFrame>
        <p:nvGraphicFramePr>
          <p:cNvPr id="13" name="表格 12"/>
          <p:cNvGraphicFramePr/>
          <p:nvPr>
            <p:custDataLst>
              <p:tags r:id="rId4"/>
            </p:custDataLst>
          </p:nvPr>
        </p:nvGraphicFramePr>
        <p:xfrm>
          <a:off x="838200" y="5448300"/>
          <a:ext cx="6003290" cy="2907030"/>
        </p:xfrm>
        <a:graphic>
          <a:graphicData uri="http://schemas.openxmlformats.org/drawingml/2006/table">
            <a:tbl>
              <a:tblPr firstRow="1" bandRow="1">
                <a:tableStyleId>{ED083AE6-46FA-4A59-8FB0-9F97EB10719F}</a:tableStyleId>
              </a:tblPr>
              <a:tblGrid>
                <a:gridCol w="1939290"/>
                <a:gridCol w="1588770"/>
                <a:gridCol w="1329055"/>
                <a:gridCol w="1146175"/>
              </a:tblGrid>
              <a:tr h="881380">
                <a:tc>
                  <a:txBody>
                    <a:bodyPr/>
                    <a:p>
                      <a:pPr indent="0" algn="ctr">
                        <a:buNone/>
                      </a:pPr>
                      <a:r>
                        <a:rPr lang="zh-CN" sz="1800">
                          <a:solidFill>
                            <a:schemeClr val="bg1"/>
                          </a:solidFill>
                          <a:latin typeface="Times New Roman" panose="02020603050405020304" charset="0"/>
                          <a:ea typeface="Times New Roman" panose="02020603050405020304" charset="0"/>
                          <a:sym typeface="+mn-ea"/>
                        </a:rPr>
                        <a:t>Category name</a:t>
                      </a:r>
                      <a:endParaRPr lang="zh-CN" altLang="en-US" sz="18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zh-CN" sz="1800">
                          <a:solidFill>
                            <a:schemeClr val="bg1"/>
                          </a:solidFill>
                          <a:latin typeface="Times New Roman" panose="02020603050405020304" charset="0"/>
                          <a:ea typeface="Times New Roman" panose="02020603050405020304" charset="0"/>
                          <a:cs typeface="Times New Roman" panose="02020603050405020304" charset="0"/>
                          <a:sym typeface="+mn-ea"/>
                        </a:rPr>
                        <a:t>Month-on-month growth from July to August (MoM)</a:t>
                      </a:r>
                      <a:endParaRPr lang="en-US" altLang="zh-CN" sz="1800">
                        <a:solidFill>
                          <a:schemeClr val="bg1"/>
                        </a:solidFill>
                        <a:latin typeface="Times New Roman" panose="02020603050405020304" charset="0"/>
                        <a:ea typeface="Times New Roman" panose="02020603050405020304" charset="0"/>
                        <a:cs typeface="Times New Roman" panose="02020603050405020304" charset="0"/>
                      </a:endParaRPr>
                    </a:p>
                  </a:txBody>
                  <a:tcPr marL="12700" marR="12700" marT="12700" vert="horz" anchor="ctr" anchorCtr="0">
                    <a:solidFill>
                      <a:srgbClr val="5F5DF8"/>
                    </a:solidFill>
                  </a:tcPr>
                </a:tc>
                <a:tc>
                  <a:txBody>
                    <a:bodyPr/>
                    <a:p>
                      <a:pPr indent="0" algn="ctr">
                        <a:buNone/>
                      </a:pPr>
                      <a:r>
                        <a:rPr lang="zh-CN" sz="1800">
                          <a:solidFill>
                            <a:schemeClr val="bg1"/>
                          </a:solidFill>
                          <a:latin typeface="Times New Roman" panose="02020603050405020304" charset="0"/>
                          <a:ea typeface="Times New Roman" panose="02020603050405020304" charset="0"/>
                          <a:cs typeface="Times New Roman" panose="02020603050405020304" charset="0"/>
                          <a:sym typeface="+mn-ea"/>
                        </a:rPr>
                        <a:t>Month-on-month growth from August to September (MoM)</a:t>
                      </a:r>
                      <a:endParaRPr lang="en-US" altLang="zh-CN" sz="1800">
                        <a:solidFill>
                          <a:schemeClr val="bg1"/>
                        </a:solidFill>
                        <a:latin typeface="Times New Roman" panose="02020603050405020304" charset="0"/>
                        <a:ea typeface="Times New Roman" panose="02020603050405020304" charset="0"/>
                        <a:cs typeface="Times New Roman" panose="02020603050405020304" charset="0"/>
                      </a:endParaRPr>
                    </a:p>
                  </a:txBody>
                  <a:tcPr marL="12700" marR="12700" marT="12700" vert="horz" anchor="ctr" anchorCtr="0">
                    <a:solidFill>
                      <a:srgbClr val="5F5DF8"/>
                    </a:solidFill>
                  </a:tcPr>
                </a:tc>
                <a:tc>
                  <a:txBody>
                    <a:bodyPr/>
                    <a:p>
                      <a:pPr indent="0" algn="ctr">
                        <a:buNone/>
                      </a:pPr>
                      <a:r>
                        <a:rPr lang="zh-CN" altLang="en-US" sz="1800">
                          <a:solidFill>
                            <a:schemeClr val="bg1"/>
                          </a:solidFill>
                          <a:latin typeface="Times New Roman" panose="02020603050405020304" charset="0"/>
                          <a:ea typeface="Times New Roman" panose="02020603050405020304" charset="0"/>
                          <a:sym typeface="+mn-ea"/>
                        </a:rPr>
                        <a:t>Overall growth</a:t>
                      </a:r>
                      <a:endParaRPr lang="zh-CN" altLang="en-US" sz="18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r>
              <a:tr h="332740">
                <a:tc>
                  <a:txBody>
                    <a:bodyPr/>
                    <a:p>
                      <a:pPr indent="0" algn="ctr">
                        <a:buNone/>
                      </a:pPr>
                      <a:r>
                        <a:rPr lang="zh-CN" sz="1800">
                          <a:latin typeface="Times New Roman" panose="02020603050405020304" charset="0"/>
                          <a:ea typeface="Times New Roman" panose="02020603050405020304" charset="0"/>
                        </a:rPr>
                        <a:t>Home Supplies</a:t>
                      </a:r>
                      <a:endParaRPr lang="zh-CN"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79.51%</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83.87%</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230.06%</a:t>
                      </a:r>
                      <a:endParaRPr lang="en-US" altLang="en-US" sz="1800">
                        <a:latin typeface="Times New Roman" panose="02020603050405020304" charset="0"/>
                        <a:ea typeface="Times New Roman" panose="02020603050405020304" charset="0"/>
                      </a:endParaRPr>
                    </a:p>
                  </a:txBody>
                  <a:tcPr marL="12700" marR="12700" marT="12700" vert="horz" anchor="ctr" anchorCtr="0"/>
                </a:tc>
              </a:tr>
              <a:tr h="332740">
                <a:tc>
                  <a:txBody>
                    <a:bodyPr/>
                    <a:p>
                      <a:pPr indent="0" algn="ctr">
                        <a:buNone/>
                      </a:pPr>
                      <a:r>
                        <a:rPr lang="zh-CN" sz="1800">
                          <a:latin typeface="Times New Roman" panose="02020603050405020304" charset="0"/>
                          <a:ea typeface="Times New Roman" panose="02020603050405020304" charset="0"/>
                        </a:rPr>
                        <a:t>Fashion Accessories</a:t>
                      </a:r>
                      <a:endParaRPr lang="zh-CN"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220.91%</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19.05%</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282.03%</a:t>
                      </a:r>
                      <a:endParaRPr lang="en-US" altLang="en-US" sz="1800">
                        <a:latin typeface="Times New Roman" panose="02020603050405020304" charset="0"/>
                        <a:ea typeface="Times New Roman" panose="02020603050405020304" charset="0"/>
                      </a:endParaRPr>
                    </a:p>
                  </a:txBody>
                  <a:tcPr marL="12700" marR="12700" marT="12700" vert="horz" anchor="ctr" anchorCtr="0"/>
                </a:tc>
              </a:tr>
              <a:tr h="332740">
                <a:tc>
                  <a:txBody>
                    <a:bodyPr/>
                    <a:p>
                      <a:pPr indent="0" algn="ctr">
                        <a:buNone/>
                      </a:pPr>
                      <a:r>
                        <a:rPr lang="zh-CN" sz="1800">
                          <a:latin typeface="Times New Roman" panose="02020603050405020304" charset="0"/>
                          <a:ea typeface="Times New Roman" panose="02020603050405020304" charset="0"/>
                        </a:rPr>
                        <a:t>Menswear &amp; Underwear</a:t>
                      </a:r>
                      <a:endParaRPr lang="zh-CN"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713.62%</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30.60%</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962.56%</a:t>
                      </a:r>
                      <a:endParaRPr lang="en-US" altLang="en-US" sz="1800">
                        <a:latin typeface="Times New Roman" panose="02020603050405020304" charset="0"/>
                        <a:ea typeface="Times New Roman" panose="02020603050405020304" charset="0"/>
                      </a:endParaRPr>
                    </a:p>
                  </a:txBody>
                  <a:tcPr marL="12700" marR="12700" marT="12700" vert="horz" anchor="ctr" anchorCtr="0"/>
                </a:tc>
              </a:tr>
              <a:tr h="332740">
                <a:tc>
                  <a:txBody>
                    <a:bodyPr/>
                    <a:p>
                      <a:pPr indent="0" algn="ctr">
                        <a:buNone/>
                      </a:pPr>
                      <a:r>
                        <a:rPr lang="zh-CN" sz="1800">
                          <a:latin typeface="Times New Roman" panose="02020603050405020304" charset="0"/>
                          <a:ea typeface="Times New Roman" panose="02020603050405020304" charset="0"/>
                        </a:rPr>
                        <a:t>Sports &amp; Outdoor</a:t>
                      </a:r>
                      <a:endParaRPr lang="zh-CN"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204.43%</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69.38%</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415.65%</a:t>
                      </a:r>
                      <a:endParaRPr lang="en-US" altLang="en-US" sz="1800">
                        <a:latin typeface="Times New Roman" panose="02020603050405020304" charset="0"/>
                        <a:ea typeface="Times New Roman" panose="02020603050405020304" charset="0"/>
                      </a:endParaRPr>
                    </a:p>
                  </a:txBody>
                  <a:tcPr marL="12700" marR="12700" marT="12700" vert="horz" anchor="ctr" anchorCtr="0"/>
                </a:tc>
              </a:tr>
              <a:tr h="332740">
                <a:tc>
                  <a:txBody>
                    <a:bodyPr/>
                    <a:p>
                      <a:pPr indent="0" algn="ctr">
                        <a:buNone/>
                      </a:pPr>
                      <a:r>
                        <a:rPr lang="zh-CN" sz="1800">
                          <a:latin typeface="Times New Roman" panose="02020603050405020304" charset="0"/>
                          <a:ea typeface="Times New Roman" panose="02020603050405020304" charset="0"/>
                        </a:rPr>
                        <a:t>Foods &amp; Beverages</a:t>
                      </a:r>
                      <a:endParaRPr lang="zh-CN"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194.08%</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-14.90%</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150.27%</a:t>
                      </a:r>
                      <a:endParaRPr lang="en-US" altLang="en-US" sz="1800">
                        <a:latin typeface="Times New Roman" panose="02020603050405020304" charset="0"/>
                        <a:ea typeface="Times New Roman" panose="02020603050405020304" charset="0"/>
                      </a:endParaRPr>
                    </a:p>
                  </a:txBody>
                  <a:tcPr marL="12700" marR="12700" marT="12700" vert="horz" anchor="ctr" anchorCtr="0"/>
                </a:tc>
              </a:tr>
              <a:tr h="361950">
                <a:tc>
                  <a:txBody>
                    <a:bodyPr/>
                    <a:p>
                      <a:pPr indent="0" algn="ctr">
                        <a:buNone/>
                      </a:pPr>
                      <a:r>
                        <a:rPr lang="zh-CN" sz="1200">
                          <a:latin typeface="Times New Roman" panose="02020603050405020304" charset="0"/>
                          <a:ea typeface="Times New Roman" panose="02020603050405020304" charset="0"/>
                        </a:rPr>
                        <a:t>Computer &amp; Office Equipment</a:t>
                      </a:r>
                      <a:endParaRPr lang="zh-CN" sz="12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299.60%</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47.07%</a:t>
                      </a:r>
                      <a:endParaRPr lang="en-US" altLang="en-US" sz="18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1800">
                          <a:latin typeface="Times New Roman" panose="02020603050405020304" charset="0"/>
                          <a:ea typeface="Times New Roman" panose="02020603050405020304" charset="0"/>
                        </a:rPr>
                        <a:t>487.70%</a:t>
                      </a:r>
                      <a:endParaRPr lang="en-US" altLang="en-US" sz="1800">
                        <a:latin typeface="Times New Roman" panose="02020603050405020304" charset="0"/>
                        <a:ea typeface="Times New Roman" panose="02020603050405020304" charset="0"/>
                      </a:endParaRPr>
                    </a:p>
                  </a:txBody>
                  <a:tcPr marL="12700" marR="12700" marT="12700" vert="horz" anchor="ctr" anchorCtr="0"/>
                </a:tc>
              </a:tr>
            </a:tbl>
          </a:graphicData>
        </a:graphic>
      </p:graphicFrame>
      <p:sp>
        <p:nvSpPr>
          <p:cNvPr id="9" name="TextBox 7"/>
          <p:cNvSpPr txBox="1"/>
          <p:nvPr/>
        </p:nvSpPr>
        <p:spPr>
          <a:xfrm>
            <a:off x="838200" y="800100"/>
            <a:ext cx="17294225" cy="1268095"/>
          </a:xfrm>
          <a:prstGeom prst="rect">
            <a:avLst/>
          </a:prstGeom>
        </p:spPr>
        <p:txBody>
          <a:bodyPr wrap="square" lIns="0" tIns="0" rIns="0" bIns="0" rtlCol="0" anchor="t">
            <a:spAutoFit/>
          </a:bodyPr>
          <a:p>
            <a:pPr>
              <a:lnSpc>
                <a:spcPts val="4945"/>
              </a:lnSpc>
            </a:pPr>
            <a:r>
              <a:rPr sz="2800" b="1">
                <a:latin typeface="Times New Roman" panose="02020603050405020304" charset="0"/>
                <a:ea typeface="Times New Roman" panose="02020603050405020304" charset="0"/>
                <a:cs typeface="Times New Roman" panose="02020603050405020304" charset="0"/>
                <a:sym typeface="+mn-ea"/>
              </a:rPr>
              <a:t>Popular categories</a:t>
            </a:r>
            <a:r>
              <a:rPr lang="zh-CN" altLang="en-US" sz="2800" b="1">
                <a:solidFill>
                  <a:schemeClr val="tx1"/>
                </a:solidFill>
                <a:latin typeface="Times New Roman" panose="02020603050405020304" charset="0"/>
                <a:ea typeface="Times New Roman" panose="02020603050405020304" charset="0"/>
                <a:cs typeface="Times New Roman" panose="02020603050405020304" charset="0"/>
                <a:sym typeface="+mn-ea"/>
              </a:rPr>
              <a:t>：</a:t>
            </a:r>
            <a:r>
              <a:rPr sz="2800" b="1">
                <a:solidFill>
                  <a:schemeClr val="tx1"/>
                </a:solidFill>
                <a:latin typeface="Times New Roman" panose="02020603050405020304" charset="0"/>
                <a:ea typeface="Times New Roman" panose="02020603050405020304" charset="0"/>
                <a:cs typeface="Times New Roman" panose="02020603050405020304" charset="0"/>
                <a:sym typeface="+mn-ea"/>
              </a:rPr>
              <a:t>The GMV of the top 6 to 10 categories in 3 months is over 7 million US dollars, and the growth of some categories has slowed down.</a:t>
            </a:r>
            <a:endParaRPr sz="2800" b="1">
              <a:solidFill>
                <a:schemeClr val="tx1"/>
              </a:solidFill>
              <a:latin typeface="Times New Roman" panose="02020603050405020304" charset="0"/>
              <a:ea typeface="Times New Roman" panose="02020603050405020304" charset="0"/>
              <a:cs typeface="Times New Roman" panose="02020603050405020304" charset="0"/>
              <a:sym typeface="+mn-ea"/>
            </a:endParaRPr>
          </a:p>
        </p:txBody>
      </p:sp>
      <p:sp>
        <p:nvSpPr>
          <p:cNvPr id="2" name="TextBox 11"/>
          <p:cNvSpPr txBox="1"/>
          <p:nvPr>
            <p:custDataLst>
              <p:tags r:id="rId5"/>
            </p:custDataLst>
          </p:nvPr>
        </p:nvSpPr>
        <p:spPr>
          <a:xfrm>
            <a:off x="762000" y="9518650"/>
            <a:ext cx="7673975" cy="397510"/>
          </a:xfrm>
          <a:prstGeom prst="rect">
            <a:avLst/>
          </a:prstGeom>
        </p:spPr>
        <p:txBody>
          <a:bodyPr wrap="square" lIns="0" tIns="0" rIns="0" bIns="0" rtlCol="0" anchor="t">
            <a:noAutofit/>
          </a:bodyPr>
          <a:p>
            <a:pPr algn="l">
              <a:lnSpc>
                <a:spcPct val="100000"/>
              </a:lnSpc>
            </a:pPr>
            <a:r>
              <a:rPr sz="1400">
                <a:solidFill>
                  <a:srgbClr val="000000">
                    <a:alpha val="60000"/>
                  </a:srgbClr>
                </a:solidFill>
                <a:latin typeface="Times New Roman" panose="02020603050405020304" charset="0"/>
                <a:ea typeface="Times New Roman" panose="02020603050405020304" charset="0"/>
              </a:rPr>
              <a:t>*Data source: EchoTik (https://echotik.live).</a:t>
            </a:r>
            <a:endParaRPr sz="1400">
              <a:solidFill>
                <a:srgbClr val="000000">
                  <a:alpha val="60000"/>
                </a:srgbClr>
              </a:solidFill>
              <a:latin typeface="Times New Roman" panose="02020603050405020304" charset="0"/>
              <a:ea typeface="Times New Roman" panose="02020603050405020304" charset="0"/>
            </a:endParaRPr>
          </a:p>
          <a:p>
            <a:pPr algn="l">
              <a:lnSpc>
                <a:spcPct val="100000"/>
              </a:lnSpc>
            </a:pPr>
            <a:r>
              <a:rPr sz="1400">
                <a:solidFill>
                  <a:srgbClr val="000000">
                    <a:alpha val="60000"/>
                  </a:srgbClr>
                </a:solidFill>
                <a:latin typeface="Times New Roman" panose="02020603050405020304" charset="0"/>
                <a:ea typeface="Times New Roman" panose="02020603050405020304" charset="0"/>
              </a:rPr>
              <a:t>Statistical time: From July 1, 2023 to September 30, 2023.</a:t>
            </a:r>
            <a:endParaRPr lang="zh-CN" altLang="en-US" sz="1400">
              <a:solidFill>
                <a:srgbClr val="000000">
                  <a:alpha val="60000"/>
                </a:srgbClr>
              </a:solidFill>
              <a:latin typeface="Times New Roman" panose="02020603050405020304" charset="0"/>
              <a:ea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4" name="Freeform 4"/>
          <p:cNvSpPr/>
          <p:nvPr/>
        </p:nvSpPr>
        <p:spPr>
          <a:xfrm>
            <a:off x="15871825" y="41910"/>
            <a:ext cx="2416175" cy="833755"/>
          </a:xfrm>
          <a:custGeom>
            <a:avLst/>
            <a:gdLst/>
            <a:ahLst/>
            <a:cxnLst/>
            <a:rect l="l" t="t" r="r" b="b"/>
            <a:pathLst>
              <a:path w="2999035" h="1393433">
                <a:moveTo>
                  <a:pt x="0" y="0"/>
                </a:moveTo>
                <a:lnTo>
                  <a:pt x="2999035" y="0"/>
                </a:lnTo>
                <a:lnTo>
                  <a:pt x="2999035" y="1393432"/>
                </a:lnTo>
                <a:lnTo>
                  <a:pt x="0" y="1393432"/>
                </a:lnTo>
                <a:lnTo>
                  <a:pt x="0" y="0"/>
                </a:lnTo>
                <a:close/>
              </a:path>
            </a:pathLst>
          </a:custGeom>
          <a:blipFill rotWithShape="1">
            <a:blip r:embed="rId2"/>
            <a:stretch>
              <a:fillRect/>
            </a:stretch>
          </a:blipFill>
        </p:spPr>
      </p:sp>
      <p:sp>
        <p:nvSpPr>
          <p:cNvPr id="9" name="TextBox 7"/>
          <p:cNvSpPr txBox="1"/>
          <p:nvPr/>
        </p:nvSpPr>
        <p:spPr>
          <a:xfrm>
            <a:off x="762000" y="875665"/>
            <a:ext cx="17056735" cy="1268095"/>
          </a:xfrm>
          <a:prstGeom prst="rect">
            <a:avLst/>
          </a:prstGeom>
        </p:spPr>
        <p:txBody>
          <a:bodyPr wrap="square" lIns="0" tIns="0" rIns="0" bIns="0" rtlCol="0" anchor="t">
            <a:spAutoFit/>
          </a:bodyPr>
          <a:p>
            <a:pPr>
              <a:lnSpc>
                <a:spcPts val="4945"/>
              </a:lnSpc>
            </a:pPr>
            <a:r>
              <a:rPr sz="2800" b="1">
                <a:solidFill>
                  <a:schemeClr val="tx1"/>
                </a:solidFill>
                <a:latin typeface="Times New Roman" panose="02020603050405020304" charset="0"/>
                <a:ea typeface="Times New Roman" panose="02020603050405020304" charset="0"/>
                <a:cs typeface="Times New Roman" panose="02020603050405020304" charset="0"/>
                <a:sym typeface="+mn-ea"/>
              </a:rPr>
              <a:t>Top 10 best-selling shops: Beauty and personal care and</a:t>
            </a:r>
            <a:r>
              <a:rPr lang="en-US" sz="2800" b="1">
                <a:solidFill>
                  <a:schemeClr val="tx1"/>
                </a:solidFill>
                <a:latin typeface="Times New Roman" panose="02020603050405020304" charset="0"/>
                <a:ea typeface="Times New Roman" panose="02020603050405020304" charset="0"/>
                <a:cs typeface="Times New Roman" panose="02020603050405020304" charset="0"/>
                <a:sym typeface="+mn-ea"/>
              </a:rPr>
              <a:t> w</a:t>
            </a:r>
            <a:r>
              <a:rPr lang="zh-CN" sz="2800" b="1">
                <a:latin typeface="Times New Roman" panose="02020603050405020304" charset="0"/>
                <a:ea typeface="Times New Roman" panose="02020603050405020304" charset="0"/>
                <a:sym typeface="+mn-ea"/>
              </a:rPr>
              <a:t>omenswear &amp; </a:t>
            </a:r>
            <a:r>
              <a:rPr lang="en-US" altLang="zh-CN" sz="2800" b="1">
                <a:latin typeface="Times New Roman" panose="02020603050405020304" charset="0"/>
                <a:ea typeface="Times New Roman" panose="02020603050405020304" charset="0"/>
                <a:sym typeface="+mn-ea"/>
              </a:rPr>
              <a:t>u</a:t>
            </a:r>
            <a:r>
              <a:rPr lang="zh-CN" sz="2800" b="1">
                <a:latin typeface="Times New Roman" panose="02020603050405020304" charset="0"/>
                <a:ea typeface="Times New Roman" panose="02020603050405020304" charset="0"/>
                <a:sym typeface="+mn-ea"/>
              </a:rPr>
              <a:t>nderwear</a:t>
            </a:r>
            <a:r>
              <a:rPr lang="en-US" altLang="zh-CN" sz="2800" b="1">
                <a:latin typeface="Times New Roman" panose="02020603050405020304" charset="0"/>
                <a:ea typeface="Times New Roman" panose="02020603050405020304" charset="0"/>
                <a:sym typeface="+mn-ea"/>
              </a:rPr>
              <a:t> </a:t>
            </a:r>
            <a:r>
              <a:rPr sz="2800" b="1">
                <a:solidFill>
                  <a:schemeClr val="tx1"/>
                </a:solidFill>
                <a:latin typeface="Times New Roman" panose="02020603050405020304" charset="0"/>
                <a:ea typeface="Times New Roman" panose="02020603050405020304" charset="0"/>
                <a:cs typeface="Times New Roman" panose="02020603050405020304" charset="0"/>
                <a:sym typeface="+mn-ea"/>
              </a:rPr>
              <a:t>account for 70% in total, and the head effect is obvious.</a:t>
            </a:r>
            <a:endParaRPr sz="2800" b="1">
              <a:solidFill>
                <a:schemeClr val="tx1"/>
              </a:solidFill>
              <a:latin typeface="Times New Roman" panose="02020603050405020304" charset="0"/>
              <a:ea typeface="Times New Roman" panose="02020603050405020304" charset="0"/>
              <a:cs typeface="Times New Roman" panose="02020603050405020304" charset="0"/>
              <a:sym typeface="+mn-ea"/>
            </a:endParaRPr>
          </a:p>
        </p:txBody>
      </p:sp>
      <p:sp>
        <p:nvSpPr>
          <p:cNvPr id="12" name="TextBox 7"/>
          <p:cNvSpPr txBox="1"/>
          <p:nvPr/>
        </p:nvSpPr>
        <p:spPr>
          <a:xfrm>
            <a:off x="8229600" y="1866900"/>
            <a:ext cx="9444355" cy="7802245"/>
          </a:xfrm>
          <a:prstGeom prst="rect">
            <a:avLst/>
          </a:prstGeom>
        </p:spPr>
        <p:txBody>
          <a:bodyPr wrap="square" lIns="0" tIns="0" rIns="0" bIns="0" rtlCol="0" anchor="t">
            <a:spAutoFit/>
          </a:bodyPr>
          <a:p>
            <a:pPr indent="0" algn="just">
              <a:lnSpc>
                <a:spcPct val="150000"/>
              </a:lnSpc>
              <a:buFont typeface="Wingdings" panose="05000000000000000000" charset="0"/>
              <a:buNone/>
            </a:pPr>
            <a:endParaRPr lang="zh-CN" altLang="en-US">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50000"/>
              </a:lnSpc>
              <a:buFont typeface="Wingdings" panose="05000000000000000000" charset="0"/>
              <a:buChar char=""/>
            </a:pPr>
            <a:r>
              <a:rPr b="1">
                <a:solidFill>
                  <a:srgbClr val="000000">
                    <a:alpha val="80000"/>
                  </a:srgbClr>
                </a:solidFill>
                <a:latin typeface="Times New Roman" panose="02020603050405020304" charset="0"/>
                <a:ea typeface="Times New Roman" panose="02020603050405020304" charset="0"/>
                <a:cs typeface="Times New Roman" panose="02020603050405020304" charset="0"/>
              </a:rPr>
              <a:t>The consumption proportion of the female market is high, and beauty and personal care and </a:t>
            </a:r>
            <a:r>
              <a:rPr lang="en-US" b="1">
                <a:solidFill>
                  <a:srgbClr val="000000">
                    <a:alpha val="80000"/>
                  </a:srgbClr>
                </a:solidFill>
                <a:latin typeface="Times New Roman" panose="02020603050405020304" charset="0"/>
                <a:ea typeface="Times New Roman" panose="02020603050405020304" charset="0"/>
                <a:cs typeface="Times New Roman" panose="02020603050405020304" charset="0"/>
              </a:rPr>
              <a:t>w</a:t>
            </a:r>
            <a:r>
              <a:rPr lang="zh-CN" b="1">
                <a:latin typeface="Times New Roman" panose="02020603050405020304" charset="0"/>
                <a:ea typeface="Times New Roman" panose="02020603050405020304" charset="0"/>
                <a:sym typeface="+mn-ea"/>
              </a:rPr>
              <a:t>omenswear &amp; </a:t>
            </a:r>
            <a:r>
              <a:rPr lang="en-US" altLang="zh-CN" b="1">
                <a:latin typeface="Times New Roman" panose="02020603050405020304" charset="0"/>
                <a:ea typeface="Times New Roman" panose="02020603050405020304" charset="0"/>
                <a:sym typeface="+mn-ea"/>
              </a:rPr>
              <a:t>u</a:t>
            </a:r>
            <a:r>
              <a:rPr lang="zh-CN" b="1">
                <a:latin typeface="Times New Roman" panose="02020603050405020304" charset="0"/>
                <a:ea typeface="Times New Roman" panose="02020603050405020304" charset="0"/>
                <a:sym typeface="+mn-ea"/>
              </a:rPr>
              <a:t>nderwear</a:t>
            </a:r>
            <a:r>
              <a:rPr b="1">
                <a:solidFill>
                  <a:srgbClr val="000000">
                    <a:alpha val="80000"/>
                  </a:srgbClr>
                </a:solidFill>
                <a:latin typeface="Times New Roman" panose="02020603050405020304" charset="0"/>
                <a:ea typeface="Times New Roman" panose="02020603050405020304" charset="0"/>
                <a:cs typeface="Times New Roman" panose="02020603050405020304" charset="0"/>
              </a:rPr>
              <a:t> are easily convertible on TikTok.</a:t>
            </a:r>
            <a:r>
              <a:rPr sz="1600">
                <a:solidFill>
                  <a:srgbClr val="000000">
                    <a:alpha val="80000"/>
                  </a:srgbClr>
                </a:solidFill>
                <a:latin typeface="Times New Roman" panose="02020603050405020304" charset="0"/>
                <a:ea typeface="Times New Roman" panose="02020603050405020304" charset="0"/>
                <a:cs typeface="Times New Roman" panose="02020603050405020304" charset="0"/>
              </a:rPr>
              <a:t>Among the s</a:t>
            </a:r>
            <a:r>
              <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rPr>
              <a:t>hop</a:t>
            </a:r>
            <a:r>
              <a:rPr sz="1600">
                <a:solidFill>
                  <a:srgbClr val="000000">
                    <a:alpha val="80000"/>
                  </a:srgbClr>
                </a:solidFill>
                <a:latin typeface="Times New Roman" panose="02020603050405020304" charset="0"/>
                <a:ea typeface="Times New Roman" panose="02020603050405020304" charset="0"/>
                <a:cs typeface="Times New Roman" panose="02020603050405020304" charset="0"/>
              </a:rPr>
              <a:t>s ranked in the top 10 in sales volume, 7 are in the beauty and personal care and </a:t>
            </a:r>
            <a:r>
              <a:rPr lang="en-US" sz="16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w</a:t>
            </a:r>
            <a:r>
              <a:rPr lang="zh-CN" sz="1600">
                <a:latin typeface="Times New Roman" panose="02020603050405020304" charset="0"/>
                <a:ea typeface="Times New Roman" panose="02020603050405020304" charset="0"/>
                <a:sym typeface="+mn-ea"/>
              </a:rPr>
              <a:t>omenswear &amp; </a:t>
            </a:r>
            <a:r>
              <a:rPr lang="en-US" altLang="zh-CN" sz="1600">
                <a:latin typeface="Times New Roman" panose="02020603050405020304" charset="0"/>
                <a:ea typeface="Times New Roman" panose="02020603050405020304" charset="0"/>
                <a:sym typeface="+mn-ea"/>
              </a:rPr>
              <a:t>u</a:t>
            </a:r>
            <a:r>
              <a:rPr lang="zh-CN" sz="1600">
                <a:latin typeface="Times New Roman" panose="02020603050405020304" charset="0"/>
                <a:ea typeface="Times New Roman" panose="02020603050405020304" charset="0"/>
                <a:sym typeface="+mn-ea"/>
              </a:rPr>
              <a:t>nderwear</a:t>
            </a:r>
            <a:r>
              <a:rPr sz="1600">
                <a:solidFill>
                  <a:srgbClr val="000000">
                    <a:alpha val="80000"/>
                  </a:srgbClr>
                </a:solidFill>
                <a:latin typeface="Times New Roman" panose="02020603050405020304" charset="0"/>
                <a:ea typeface="Times New Roman" panose="02020603050405020304" charset="0"/>
                <a:cs typeface="Times New Roman" panose="02020603050405020304" charset="0"/>
              </a:rPr>
              <a:t> categories, demonstrating the strong consumption power and market potential of the female market.</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50000"/>
              </a:lnSpc>
              <a:buFont typeface="Wingdings" panose="05000000000000000000" charset="0"/>
              <a:buChar char=""/>
            </a:pPr>
            <a:r>
              <a:rPr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American domestic DTC brands and small and medium-sized brands have experienced explosive growth on TikTok.</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The 3-month sales of the top 10 </a:t>
            </a: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shop</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s are all above 2 million</a:t>
            </a: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 </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dollars, among which 6 stores have sales above 5 million dollars, most of which are collection stores of DTC small and medium-sized brands or white-label products.</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50000"/>
              </a:lnSpc>
              <a:buFont typeface="Wingdings" panose="05000000000000000000" charset="0"/>
              <a:buChar char=""/>
            </a:pPr>
            <a:r>
              <a:rPr lang="zh-CN" altLang="en-US" b="1">
                <a:solidFill>
                  <a:srgbClr val="000000">
                    <a:alpha val="80000"/>
                  </a:srgbClr>
                </a:solidFill>
                <a:latin typeface="Times New Roman" panose="02020603050405020304" charset="0"/>
                <a:ea typeface="Times New Roman" panose="02020603050405020304" charset="0"/>
                <a:cs typeface="Times New Roman" panose="02020603050405020304" charset="0"/>
              </a:rPr>
              <a:t>The sales volume of top shops has exceeded 10 million dollars.</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The Beachwaver is the only s</a:t>
            </a: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hop</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 with a 3-month sales volume exceeding 10 million  dollars, bringing more imagination to the development of brand </a:t>
            </a: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shop</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s in TikTok in the United States. This </a:t>
            </a: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shop </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mainly sells hair care products and has a DTC independent website and other e-commerce channels.</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a:p>
            <a:pPr marL="342900" indent="-342900" algn="just">
              <a:lnSpc>
                <a:spcPct val="150000"/>
              </a:lnSpc>
              <a:buFont typeface="Wingdings" panose="05000000000000000000" charset="0"/>
              <a:buChar char=""/>
            </a:pPr>
            <a:r>
              <a:rPr b="1">
                <a:solidFill>
                  <a:srgbClr val="000000">
                    <a:alpha val="80000"/>
                  </a:srgbClr>
                </a:solidFill>
                <a:latin typeface="Times New Roman" panose="02020603050405020304" charset="0"/>
                <a:ea typeface="Times New Roman" panose="02020603050405020304" charset="0"/>
                <a:cs typeface="Times New Roman" panose="02020603050405020304" charset="0"/>
              </a:rPr>
              <a:t>H</a:t>
            </a:r>
            <a:r>
              <a:rPr lang="en-US" b="1">
                <a:solidFill>
                  <a:srgbClr val="000000">
                    <a:alpha val="80000"/>
                  </a:srgbClr>
                </a:solidFill>
                <a:latin typeface="Times New Roman" panose="02020603050405020304" charset="0"/>
                <a:ea typeface="Times New Roman" panose="02020603050405020304" charset="0"/>
                <a:cs typeface="Times New Roman" panose="02020603050405020304" charset="0"/>
              </a:rPr>
              <a:t>o</a:t>
            </a:r>
            <a:r>
              <a:rPr b="1">
                <a:solidFill>
                  <a:srgbClr val="000000">
                    <a:alpha val="80000"/>
                  </a:srgbClr>
                </a:solidFill>
                <a:latin typeface="Times New Roman" panose="02020603050405020304" charset="0"/>
                <a:ea typeface="Times New Roman" panose="02020603050405020304" charset="0"/>
                <a:cs typeface="Times New Roman" panose="02020603050405020304" charset="0"/>
              </a:rPr>
              <a:t>t products drive the overall GMV of s</a:t>
            </a:r>
            <a:r>
              <a:rPr lang="en-US" b="1">
                <a:solidFill>
                  <a:srgbClr val="000000">
                    <a:alpha val="80000"/>
                  </a:srgbClr>
                </a:solidFill>
                <a:latin typeface="Times New Roman" panose="02020603050405020304" charset="0"/>
                <a:ea typeface="Times New Roman" panose="02020603050405020304" charset="0"/>
                <a:cs typeface="Times New Roman" panose="02020603050405020304" charset="0"/>
              </a:rPr>
              <a:t>hop</a:t>
            </a:r>
            <a:r>
              <a:rPr b="1">
                <a:solidFill>
                  <a:srgbClr val="000000">
                    <a:alpha val="80000"/>
                  </a:srgbClr>
                </a:solidFill>
                <a:latin typeface="Times New Roman" panose="02020603050405020304" charset="0"/>
                <a:ea typeface="Times New Roman" panose="02020603050405020304" charset="0"/>
                <a:cs typeface="Times New Roman" panose="02020603050405020304" charset="0"/>
              </a:rPr>
              <a:t>s.</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Most of the listed s</a:t>
            </a: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hop</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s have seen an overall increase in sales volume due to the successful marketing of one or more h</a:t>
            </a: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o</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t products in the store. For example, the popular products of the three women's clothing stores on the list: women's shaping clothes, jeans and plain women's clothing items. Wyze (Top 4) mainly sells home cameras; MySmile teeth whitening devices, etc. Therefore, the ability of merchants to master product selection and the creation of h</a:t>
            </a:r>
            <a:r>
              <a:rPr lang="en-US">
                <a:solidFill>
                  <a:srgbClr val="000000">
                    <a:alpha val="80000"/>
                  </a:srgbClr>
                </a:solidFill>
                <a:latin typeface="Times New Roman" panose="02020603050405020304" charset="0"/>
                <a:ea typeface="Times New Roman" panose="02020603050405020304" charset="0"/>
                <a:cs typeface="Times New Roman" panose="02020603050405020304" charset="0"/>
              </a:rPr>
              <a:t>o</a:t>
            </a:r>
            <a:r>
              <a:rPr>
                <a:solidFill>
                  <a:srgbClr val="000000">
                    <a:alpha val="80000"/>
                  </a:srgbClr>
                </a:solidFill>
                <a:latin typeface="Times New Roman" panose="02020603050405020304" charset="0"/>
                <a:ea typeface="Times New Roman" panose="02020603050405020304" charset="0"/>
                <a:cs typeface="Times New Roman" panose="02020603050405020304" charset="0"/>
              </a:rPr>
              <a:t>t products has become more important in TikTok operations.</a:t>
            </a:r>
            <a:endParaRPr>
              <a:solidFill>
                <a:srgbClr val="000000">
                  <a:alpha val="80000"/>
                </a:srgbClr>
              </a:solidFill>
              <a:latin typeface="Times New Roman" panose="02020603050405020304" charset="0"/>
              <a:ea typeface="Times New Roman" panose="02020603050405020304" charset="0"/>
              <a:cs typeface="Times New Roman" panose="02020603050405020304" charset="0"/>
            </a:endParaRPr>
          </a:p>
        </p:txBody>
      </p:sp>
      <p:graphicFrame>
        <p:nvGraphicFramePr>
          <p:cNvPr id="3" name="表格 2"/>
          <p:cNvGraphicFramePr/>
          <p:nvPr>
            <p:custDataLst>
              <p:tags r:id="rId3"/>
            </p:custDataLst>
          </p:nvPr>
        </p:nvGraphicFramePr>
        <p:xfrm>
          <a:off x="603250" y="2599690"/>
          <a:ext cx="7331075" cy="5714365"/>
        </p:xfrm>
        <a:graphic>
          <a:graphicData uri="http://schemas.openxmlformats.org/drawingml/2006/table">
            <a:tbl>
              <a:tblPr firstRow="1" bandRow="1">
                <a:tableStyleId>{ED083AE6-46FA-4A59-8FB0-9F97EB10719F}</a:tableStyleId>
              </a:tblPr>
              <a:tblGrid>
                <a:gridCol w="721360"/>
                <a:gridCol w="2754630"/>
                <a:gridCol w="1990090"/>
                <a:gridCol w="1864995"/>
              </a:tblGrid>
              <a:tr h="866775">
                <a:tc>
                  <a:txBody>
                    <a:bodyPr/>
                    <a:p>
                      <a:pPr indent="0" algn="ctr">
                        <a:buNone/>
                      </a:pPr>
                      <a:r>
                        <a:rPr lang="zh-CN" sz="2000">
                          <a:solidFill>
                            <a:schemeClr val="bg1"/>
                          </a:solidFill>
                          <a:latin typeface="Times New Roman" panose="02020603050405020304" charset="0"/>
                          <a:ea typeface="Times New Roman" panose="02020603050405020304" charset="0"/>
                          <a:sym typeface="+mn-ea"/>
                        </a:rPr>
                        <a:t>Rank</a:t>
                      </a:r>
                      <a:endParaRPr lang="zh-CN" altLang="en-US"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en-US" altLang="zh-CN" sz="2000">
                          <a:solidFill>
                            <a:schemeClr val="bg1"/>
                          </a:solidFill>
                          <a:latin typeface="Times New Roman" panose="02020603050405020304" charset="0"/>
                          <a:ea typeface="Times New Roman" panose="02020603050405020304" charset="0"/>
                          <a:sym typeface="+mn-ea"/>
                        </a:rPr>
                        <a:t>Shop</a:t>
                      </a:r>
                      <a:endParaRPr lang="en-US" altLang="zh-CN" sz="2000">
                        <a:solidFill>
                          <a:schemeClr val="bg1"/>
                        </a:solidFill>
                        <a:latin typeface="Times New Roman" panose="02020603050405020304" charset="0"/>
                        <a:ea typeface="Times New Roman" panose="02020603050405020304" charset="0"/>
                        <a:sym typeface="+mn-ea"/>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sym typeface="+mn-ea"/>
                        </a:rPr>
                        <a:t>Category name</a:t>
                      </a:r>
                      <a:endParaRPr lang="zh-CN" altLang="en-US"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cs typeface="Times New Roman" panose="02020603050405020304" charset="0"/>
                          <a:sym typeface="+mn-ea"/>
                        </a:rPr>
                        <a:t>Approximate 3-month sales figures ($, w means 10k)</a:t>
                      </a:r>
                      <a:endParaRPr lang="zh-CN"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r>
              <a:tr h="405130">
                <a:tc>
                  <a:txBody>
                    <a:bodyPr/>
                    <a:p>
                      <a:pPr indent="0" algn="ctr">
                        <a:buNone/>
                      </a:pPr>
                      <a:r>
                        <a:rPr lang="en-US" sz="2000">
                          <a:latin typeface="Times New Roman" panose="02020603050405020304" charset="0"/>
                          <a:ea typeface="Times New Roman" panose="02020603050405020304" charset="0"/>
                        </a:rPr>
                        <a:t>1</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The Beachwaver</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Beauty &amp; Personal Care</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1200-1250w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408305">
                <a:tc>
                  <a:txBody>
                    <a:bodyPr/>
                    <a:p>
                      <a:pPr indent="0" algn="ctr">
                        <a:buNone/>
                      </a:pPr>
                      <a:r>
                        <a:rPr lang="en-US" sz="2000">
                          <a:latin typeface="Times New Roman" panose="02020603050405020304" charset="0"/>
                          <a:ea typeface="Times New Roman" panose="02020603050405020304" charset="0"/>
                        </a:rPr>
                        <a:t>2</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Freckled Poppy</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Womenswear &amp; Underwear</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700-750w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408940">
                <a:tc>
                  <a:txBody>
                    <a:bodyPr/>
                    <a:p>
                      <a:pPr indent="0" algn="ctr">
                        <a:buNone/>
                      </a:pPr>
                      <a:r>
                        <a:rPr lang="en-US" sz="2000">
                          <a:latin typeface="Times New Roman" panose="02020603050405020304" charset="0"/>
                          <a:ea typeface="Times New Roman" panose="02020603050405020304" charset="0"/>
                        </a:rPr>
                        <a:t>3</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Kali Rose Boutique</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Womenswear &amp; Underwear</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600-650w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668020">
                <a:tc>
                  <a:txBody>
                    <a:bodyPr/>
                    <a:p>
                      <a:pPr indent="0" algn="ctr">
                        <a:buNone/>
                      </a:pPr>
                      <a:r>
                        <a:rPr lang="en-US" sz="2000">
                          <a:latin typeface="Times New Roman" panose="02020603050405020304" charset="0"/>
                          <a:ea typeface="Times New Roman" panose="02020603050405020304" charset="0"/>
                        </a:rPr>
                        <a:t>4</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Wyze</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Phones &amp; Electronics</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550-600w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406400">
                <a:tc>
                  <a:txBody>
                    <a:bodyPr/>
                    <a:p>
                      <a:pPr indent="0" algn="ctr">
                        <a:buNone/>
                      </a:pPr>
                      <a:r>
                        <a:rPr lang="en-US" sz="2000">
                          <a:latin typeface="Times New Roman" panose="02020603050405020304" charset="0"/>
                          <a:ea typeface="Times New Roman" panose="02020603050405020304" charset="0"/>
                        </a:rPr>
                        <a:t>5</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MySmileUS</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Beauty &amp; Personal Care</a:t>
                      </a:r>
                      <a:endParaRPr lang="zh-CN" altLang="zh-CN"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500-550w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668020">
                <a:tc>
                  <a:txBody>
                    <a:bodyPr/>
                    <a:p>
                      <a:pPr indent="0" algn="ctr">
                        <a:buNone/>
                      </a:pPr>
                      <a:r>
                        <a:rPr lang="en-US" sz="2000">
                          <a:latin typeface="Times New Roman" panose="02020603050405020304" charset="0"/>
                          <a:ea typeface="Times New Roman" panose="02020603050405020304" charset="0"/>
                        </a:rPr>
                        <a:t>6</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Zenfulnote</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Computer &amp; Office Equipment</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500-550w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433705">
                <a:tc>
                  <a:txBody>
                    <a:bodyPr/>
                    <a:p>
                      <a:pPr indent="0" algn="ctr">
                        <a:buNone/>
                      </a:pPr>
                      <a:r>
                        <a:rPr lang="en-US" sz="2000">
                          <a:latin typeface="Times New Roman" panose="02020603050405020304" charset="0"/>
                          <a:ea typeface="Times New Roman" panose="02020603050405020304" charset="0"/>
                        </a:rPr>
                        <a:t>7</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HuntBreaks</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Collections</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300-350w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373380">
                <a:tc>
                  <a:txBody>
                    <a:bodyPr/>
                    <a:p>
                      <a:pPr indent="0" algn="ctr">
                        <a:buNone/>
                      </a:pPr>
                      <a:r>
                        <a:rPr lang="en-US" sz="2000">
                          <a:latin typeface="Times New Roman" panose="02020603050405020304" charset="0"/>
                          <a:ea typeface="Times New Roman" panose="02020603050405020304" charset="0"/>
                        </a:rPr>
                        <a:t>8</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Unineed US</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Beauty &amp; Personal Care</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250-300w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668020">
                <a:tc>
                  <a:txBody>
                    <a:bodyPr/>
                    <a:p>
                      <a:pPr indent="0" algn="ctr">
                        <a:buNone/>
                      </a:pPr>
                      <a:r>
                        <a:rPr lang="en-US" sz="2000">
                          <a:latin typeface="Times New Roman" panose="02020603050405020304" charset="0"/>
                          <a:ea typeface="Times New Roman" panose="02020603050405020304" charset="0"/>
                        </a:rPr>
                        <a:t>9</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AROMA CONCEPTS FL</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Beauty &amp; Personal Care</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250-300w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r h="407670">
                <a:tc>
                  <a:txBody>
                    <a:bodyPr/>
                    <a:p>
                      <a:pPr indent="0" algn="ctr">
                        <a:buNone/>
                      </a:pPr>
                      <a:r>
                        <a:rPr lang="en-US" sz="2000">
                          <a:latin typeface="Times New Roman" panose="02020603050405020304" charset="0"/>
                          <a:ea typeface="Times New Roman" panose="02020603050405020304" charset="0"/>
                        </a:rPr>
                        <a:t>10</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2000" b="0">
                          <a:latin typeface="Times New Roman" panose="02020603050405020304" charset="0"/>
                          <a:ea typeface="Times New Roman" panose="02020603050405020304" charset="0"/>
                        </a:rPr>
                        <a:t>Soo Slick.</a:t>
                      </a:r>
                      <a:endParaRPr lang="zh-CN" sz="2000" b="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zh-CN" sz="1200">
                          <a:latin typeface="Times New Roman" panose="02020603050405020304" charset="0"/>
                          <a:ea typeface="Times New Roman" panose="02020603050405020304" charset="0"/>
                          <a:sym typeface="+mn-ea"/>
                        </a:rPr>
                        <a:t>Womenswear &amp; Underwear</a:t>
                      </a:r>
                      <a:endParaRPr lang="zh-CN" altLang="en-US" sz="1200" b="0">
                        <a:latin typeface="Times New Roman" panose="02020603050405020304" charset="0"/>
                        <a:ea typeface="Times New Roman" panose="02020603050405020304" charset="0"/>
                        <a:sym typeface="+mn-ea"/>
                      </a:endParaRPr>
                    </a:p>
                  </a:txBody>
                  <a:tcPr marL="12700" marR="12700" marT="12700" vert="horz" anchor="ctr" anchorCtr="0"/>
                </a:tc>
                <a:tc>
                  <a:txBody>
                    <a:bodyPr/>
                    <a:p>
                      <a:pPr indent="0" algn="ctr">
                        <a:buNone/>
                      </a:pPr>
                      <a:r>
                        <a:rPr lang="en-US" altLang="zh-CN" sz="2000" b="0">
                          <a:latin typeface="Times New Roman" panose="02020603050405020304" charset="0"/>
                          <a:ea typeface="Times New Roman" panose="02020603050405020304" charset="0"/>
                        </a:rPr>
                        <a:t>200-250w</a:t>
                      </a:r>
                      <a:endParaRPr lang="en-US" altLang="zh-CN" sz="2000" b="0">
                        <a:latin typeface="Times New Roman" panose="02020603050405020304" charset="0"/>
                        <a:ea typeface="Times New Roman" panose="02020603050405020304" charset="0"/>
                      </a:endParaRPr>
                    </a:p>
                  </a:txBody>
                  <a:tcPr marL="12700" marR="12700" marT="12700" vert="horz" anchor="ctr" anchorCtr="0"/>
                </a:tc>
              </a:tr>
            </a:tbl>
          </a:graphicData>
        </a:graphic>
      </p:graphicFrame>
      <p:sp>
        <p:nvSpPr>
          <p:cNvPr id="5" name="TextBox 11"/>
          <p:cNvSpPr txBox="1"/>
          <p:nvPr>
            <p:custDataLst>
              <p:tags r:id="rId4"/>
            </p:custDataLst>
          </p:nvPr>
        </p:nvSpPr>
        <p:spPr>
          <a:xfrm>
            <a:off x="609600" y="8801100"/>
            <a:ext cx="7673975" cy="397510"/>
          </a:xfrm>
          <a:prstGeom prst="rect">
            <a:avLst/>
          </a:prstGeom>
        </p:spPr>
        <p:txBody>
          <a:bodyPr wrap="square" lIns="0" tIns="0" rIns="0" bIns="0" rtlCol="0" anchor="t">
            <a:noAutofit/>
          </a:bodyPr>
          <a:p>
            <a:pPr algn="l">
              <a:lnSpc>
                <a:spcPct val="100000"/>
              </a:lnSpc>
            </a:pPr>
            <a:r>
              <a:rPr sz="1400">
                <a:solidFill>
                  <a:srgbClr val="000000">
                    <a:alpha val="60000"/>
                  </a:srgbClr>
                </a:solidFill>
                <a:latin typeface="Times New Roman" panose="02020603050405020304" charset="0"/>
                <a:ea typeface="Times New Roman" panose="02020603050405020304" charset="0"/>
              </a:rPr>
              <a:t>*Data source: EchoTik (https://echotik.live).</a:t>
            </a:r>
            <a:endParaRPr sz="1400">
              <a:solidFill>
                <a:srgbClr val="000000">
                  <a:alpha val="60000"/>
                </a:srgbClr>
              </a:solidFill>
              <a:latin typeface="Times New Roman" panose="02020603050405020304" charset="0"/>
              <a:ea typeface="Times New Roman" panose="02020603050405020304" charset="0"/>
            </a:endParaRPr>
          </a:p>
          <a:p>
            <a:pPr algn="l">
              <a:lnSpc>
                <a:spcPct val="100000"/>
              </a:lnSpc>
            </a:pPr>
            <a:r>
              <a:rPr sz="1400">
                <a:solidFill>
                  <a:srgbClr val="000000">
                    <a:alpha val="60000"/>
                  </a:srgbClr>
                </a:solidFill>
                <a:latin typeface="Times New Roman" panose="02020603050405020304" charset="0"/>
                <a:ea typeface="Times New Roman" panose="02020603050405020304" charset="0"/>
              </a:rPr>
              <a:t>Statistical time: From July 1, 2023 to September 30, 2023.</a:t>
            </a:r>
            <a:endParaRPr lang="zh-CN" altLang="en-US" sz="1400">
              <a:solidFill>
                <a:srgbClr val="000000">
                  <a:alpha val="60000"/>
                </a:srgbClr>
              </a:solidFill>
              <a:latin typeface="Times New Roman" panose="02020603050405020304" charset="0"/>
              <a:ea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p:cNvSpPr/>
          <p:nvPr/>
        </p:nvSpPr>
        <p:spPr>
          <a:xfrm>
            <a:off x="-3174002" y="-3632797"/>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19" name="Freeform 5"/>
          <p:cNvSpPr/>
          <p:nvPr/>
        </p:nvSpPr>
        <p:spPr>
          <a:xfrm>
            <a:off x="14332648" y="6172200"/>
            <a:ext cx="7910703" cy="8229600"/>
          </a:xfrm>
          <a:custGeom>
            <a:avLst/>
            <a:gdLst/>
            <a:ahLst/>
            <a:cxnLst/>
            <a:rect l="l" t="t" r="r" b="b"/>
            <a:pathLst>
              <a:path w="7910703" h="8229600">
                <a:moveTo>
                  <a:pt x="0" y="0"/>
                </a:moveTo>
                <a:lnTo>
                  <a:pt x="7910703" y="0"/>
                </a:lnTo>
                <a:lnTo>
                  <a:pt x="7910703" y="8229600"/>
                </a:lnTo>
                <a:lnTo>
                  <a:pt x="0" y="8229600"/>
                </a:lnTo>
                <a:lnTo>
                  <a:pt x="0" y="0"/>
                </a:lnTo>
                <a:close/>
              </a:path>
            </a:pathLst>
          </a:custGeom>
          <a:blipFill>
            <a:blip r:embed="rId1"/>
            <a:stretch>
              <a:fillRect/>
            </a:stretch>
          </a:blipFill>
        </p:spPr>
      </p:sp>
      <p:sp>
        <p:nvSpPr>
          <p:cNvPr id="9" name="TextBox 7"/>
          <p:cNvSpPr txBox="1"/>
          <p:nvPr/>
        </p:nvSpPr>
        <p:spPr>
          <a:xfrm>
            <a:off x="381000" y="685165"/>
            <a:ext cx="18269585" cy="1268095"/>
          </a:xfrm>
          <a:prstGeom prst="rect">
            <a:avLst/>
          </a:prstGeom>
        </p:spPr>
        <p:txBody>
          <a:bodyPr wrap="square" lIns="0" tIns="0" rIns="0" bIns="0" rtlCol="0" anchor="t">
            <a:spAutoFit/>
          </a:bodyPr>
          <a:p>
            <a:pPr>
              <a:lnSpc>
                <a:spcPts val="4945"/>
              </a:lnSpc>
            </a:pPr>
            <a:r>
              <a:rPr sz="2800" b="1">
                <a:latin typeface="Times New Roman" panose="02020603050405020304" charset="0"/>
                <a:ea typeface="Times New Roman" panose="02020603050405020304" charset="0"/>
                <a:cs typeface="Times New Roman" panose="02020603050405020304" charset="0"/>
                <a:sym typeface="+mn-ea"/>
              </a:rPr>
              <a:t>Top 10 beauty and personal care s</a:t>
            </a:r>
            <a:r>
              <a:rPr lang="en-US" sz="2800" b="1">
                <a:latin typeface="Times New Roman" panose="02020603050405020304" charset="0"/>
                <a:ea typeface="Times New Roman" panose="02020603050405020304" charset="0"/>
                <a:cs typeface="Times New Roman" panose="02020603050405020304" charset="0"/>
                <a:sym typeface="+mn-ea"/>
              </a:rPr>
              <a:t>hop</a:t>
            </a:r>
            <a:r>
              <a:rPr sz="2800" b="1">
                <a:latin typeface="Times New Roman" panose="02020603050405020304" charset="0"/>
                <a:ea typeface="Times New Roman" panose="02020603050405020304" charset="0"/>
                <a:cs typeface="Times New Roman" panose="02020603050405020304" charset="0"/>
                <a:sym typeface="+mn-ea"/>
              </a:rPr>
              <a:t>s: Dominated by small and medium-sized brands and white-label brands, the market shows a diversified trend. International beauty brands will join one after another. </a:t>
            </a:r>
            <a:r>
              <a:rPr sz="2800">
                <a:latin typeface="Times New Roman" panose="02020603050405020304" charset="0"/>
                <a:ea typeface="Times New Roman" panose="02020603050405020304" charset="0"/>
                <a:cs typeface="Times New Roman" panose="02020603050405020304" charset="0"/>
                <a:sym typeface="+mn-ea"/>
              </a:rPr>
              <a:t> </a:t>
            </a:r>
            <a:endParaRPr sz="2800">
              <a:latin typeface="Times New Roman" panose="02020603050405020304" charset="0"/>
              <a:ea typeface="Times New Roman" panose="02020603050405020304" charset="0"/>
              <a:cs typeface="Times New Roman" panose="02020603050405020304" charset="0"/>
              <a:sym typeface="+mn-ea"/>
            </a:endParaRPr>
          </a:p>
        </p:txBody>
      </p:sp>
      <p:graphicFrame>
        <p:nvGraphicFramePr>
          <p:cNvPr id="5" name="表格 4"/>
          <p:cNvGraphicFramePr/>
          <p:nvPr>
            <p:custDataLst>
              <p:tags r:id="rId2"/>
            </p:custDataLst>
          </p:nvPr>
        </p:nvGraphicFramePr>
        <p:xfrm>
          <a:off x="762000" y="2883535"/>
          <a:ext cx="6904355" cy="5181600"/>
        </p:xfrm>
        <a:graphic>
          <a:graphicData uri="http://schemas.openxmlformats.org/drawingml/2006/table">
            <a:tbl>
              <a:tblPr firstRow="1" bandRow="1">
                <a:tableStyleId>{ED083AE6-46FA-4A59-8FB0-9F97EB10719F}</a:tableStyleId>
              </a:tblPr>
              <a:tblGrid>
                <a:gridCol w="1018540"/>
                <a:gridCol w="3243580"/>
                <a:gridCol w="2642235"/>
              </a:tblGrid>
              <a:tr h="913765">
                <a:tc>
                  <a:txBody>
                    <a:bodyPr/>
                    <a:p>
                      <a:pPr indent="0" algn="ctr">
                        <a:buNone/>
                      </a:pPr>
                      <a:r>
                        <a:rPr lang="zh-CN" sz="2000">
                          <a:solidFill>
                            <a:schemeClr val="bg1"/>
                          </a:solidFill>
                          <a:latin typeface="Times New Roman" panose="02020603050405020304" charset="0"/>
                          <a:ea typeface="Times New Roman" panose="02020603050405020304" charset="0"/>
                          <a:sym typeface="+mn-ea"/>
                        </a:rPr>
                        <a:t>Rank</a:t>
                      </a:r>
                      <a:endParaRPr lang="zh-CN" altLang="en-US" sz="2000">
                        <a:solidFill>
                          <a:schemeClr val="bg1"/>
                        </a:solidFill>
                        <a:latin typeface="Times New Roman" panose="02020603050405020304" charset="0"/>
                        <a:ea typeface="Times New Roman" panose="02020603050405020304" charset="0"/>
                      </a:endParaRPr>
                    </a:p>
                    <a:p>
                      <a:pPr indent="0" algn="ctr">
                        <a:buNone/>
                      </a:pPr>
                      <a:endParaRPr lang="zh-CN" altLang="en-US"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algn="ctr">
                        <a:buClrTx/>
                        <a:buSzTx/>
                        <a:buFontTx/>
                        <a:buNone/>
                      </a:pPr>
                      <a:r>
                        <a:rPr lang="en-US" altLang="zh-CN" sz="2000">
                          <a:solidFill>
                            <a:schemeClr val="bg1"/>
                          </a:solidFill>
                          <a:latin typeface="Times New Roman" panose="02020603050405020304" charset="0"/>
                          <a:ea typeface="Times New Roman" panose="02020603050405020304" charset="0"/>
                        </a:rPr>
                        <a:t>Shop</a:t>
                      </a:r>
                      <a:endParaRPr lang="en-US" altLang="zh-CN"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c>
                  <a:txBody>
                    <a:bodyPr/>
                    <a:p>
                      <a:pPr indent="0" algn="ctr">
                        <a:buNone/>
                      </a:pPr>
                      <a:r>
                        <a:rPr lang="zh-CN" sz="2000">
                          <a:solidFill>
                            <a:schemeClr val="bg1"/>
                          </a:solidFill>
                          <a:latin typeface="Times New Roman" panose="02020603050405020304" charset="0"/>
                          <a:ea typeface="Times New Roman" panose="02020603050405020304" charset="0"/>
                          <a:cs typeface="Times New Roman" panose="02020603050405020304" charset="0"/>
                          <a:sym typeface="+mn-ea"/>
                        </a:rPr>
                        <a:t>Approximate 3-month sales figures ($, w means 10k)</a:t>
                      </a:r>
                      <a:endParaRPr lang="zh-CN" sz="2000">
                        <a:solidFill>
                          <a:schemeClr val="bg1"/>
                        </a:solidFill>
                        <a:latin typeface="Times New Roman" panose="02020603050405020304" charset="0"/>
                        <a:ea typeface="Times New Roman" panose="02020603050405020304" charset="0"/>
                      </a:endParaRPr>
                    </a:p>
                  </a:txBody>
                  <a:tcPr marL="12700" marR="12700" marT="12700" vert="horz" anchor="ctr" anchorCtr="0">
                    <a:solidFill>
                      <a:srgbClr val="5F5DF8"/>
                    </a:solidFill>
                  </a:tcPr>
                </a:tc>
              </a:tr>
              <a:tr h="430530">
                <a:tc>
                  <a:txBody>
                    <a:bodyPr/>
                    <a:p>
                      <a:pPr indent="0" algn="ctr">
                        <a:buNone/>
                      </a:pPr>
                      <a:r>
                        <a:rPr lang="en-US" sz="2000">
                          <a:latin typeface="Times New Roman" panose="02020603050405020304" charset="0"/>
                          <a:ea typeface="Times New Roman" panose="02020603050405020304" charset="0"/>
                        </a:rPr>
                        <a:t>1</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The Beachwaver</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altLang="en-US" sz="2000" b="0">
                          <a:solidFill>
                            <a:srgbClr val="000000"/>
                          </a:solidFill>
                          <a:latin typeface="Times New Roman" panose="02020603050405020304" charset="0"/>
                          <a:ea typeface="Times New Roman" panose="02020603050405020304" charset="0"/>
                        </a:rPr>
                        <a:t>1200-1250w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30530">
                <a:tc>
                  <a:txBody>
                    <a:bodyPr/>
                    <a:p>
                      <a:pPr indent="0" algn="ctr">
                        <a:buNone/>
                      </a:pPr>
                      <a:r>
                        <a:rPr lang="en-US" sz="2000">
                          <a:latin typeface="Times New Roman" panose="02020603050405020304" charset="0"/>
                          <a:ea typeface="Times New Roman" panose="02020603050405020304" charset="0"/>
                        </a:rPr>
                        <a:t>2</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MySmileUS</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500-550w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31165">
                <a:tc>
                  <a:txBody>
                    <a:bodyPr/>
                    <a:p>
                      <a:pPr indent="0" algn="ctr">
                        <a:buNone/>
                      </a:pPr>
                      <a:r>
                        <a:rPr lang="en-US" sz="2000">
                          <a:latin typeface="Times New Roman" panose="02020603050405020304" charset="0"/>
                          <a:ea typeface="Times New Roman" panose="02020603050405020304" charset="0"/>
                        </a:rPr>
                        <a:t>3</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Unineed US</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300-350w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30530">
                <a:tc>
                  <a:txBody>
                    <a:bodyPr/>
                    <a:p>
                      <a:pPr indent="0" algn="ctr">
                        <a:buNone/>
                      </a:pPr>
                      <a:r>
                        <a:rPr lang="en-US" sz="2000">
                          <a:latin typeface="Times New Roman" panose="02020603050405020304" charset="0"/>
                          <a:ea typeface="Times New Roman" panose="02020603050405020304" charset="0"/>
                        </a:rPr>
                        <a:t>4</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AROMA CONCEPTS FL</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250-300w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29895">
                <a:tc>
                  <a:txBody>
                    <a:bodyPr/>
                    <a:p>
                      <a:pPr indent="0" algn="ctr">
                        <a:buNone/>
                      </a:pPr>
                      <a:r>
                        <a:rPr lang="en-US" sz="2000">
                          <a:latin typeface="Times New Roman" panose="02020603050405020304" charset="0"/>
                          <a:ea typeface="Times New Roman" panose="02020603050405020304" charset="0"/>
                        </a:rPr>
                        <a:t>5</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KimChi Chic Beauty</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200-250w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30530">
                <a:tc>
                  <a:txBody>
                    <a:bodyPr/>
                    <a:p>
                      <a:pPr indent="0" algn="ctr">
                        <a:buNone/>
                      </a:pPr>
                      <a:r>
                        <a:rPr lang="en-US" sz="2000">
                          <a:latin typeface="Times New Roman" panose="02020603050405020304" charset="0"/>
                          <a:ea typeface="Times New Roman" panose="02020603050405020304" charset="0"/>
                        </a:rPr>
                        <a:t>6</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Revolve</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200-250w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30530">
                <a:tc>
                  <a:txBody>
                    <a:bodyPr/>
                    <a:p>
                      <a:pPr indent="0" algn="ctr">
                        <a:buNone/>
                      </a:pPr>
                      <a:r>
                        <a:rPr lang="en-US" sz="2000">
                          <a:latin typeface="Times New Roman" panose="02020603050405020304" charset="0"/>
                          <a:ea typeface="Times New Roman" panose="02020603050405020304" charset="0"/>
                        </a:rPr>
                        <a:t>7</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Twenties Beauty</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150-200w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393065">
                <a:tc>
                  <a:txBody>
                    <a:bodyPr/>
                    <a:p>
                      <a:pPr indent="0" algn="ctr">
                        <a:buNone/>
                      </a:pPr>
                      <a:r>
                        <a:rPr lang="en-US" sz="2000">
                          <a:latin typeface="Times New Roman" panose="02020603050405020304" charset="0"/>
                          <a:ea typeface="Times New Roman" panose="02020603050405020304" charset="0"/>
                        </a:rPr>
                        <a:t>8</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the pHix</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100-150w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30530">
                <a:tc>
                  <a:txBody>
                    <a:bodyPr/>
                    <a:p>
                      <a:pPr indent="0" algn="ctr">
                        <a:buNone/>
                      </a:pPr>
                      <a:r>
                        <a:rPr lang="en-US" sz="2000">
                          <a:latin typeface="Times New Roman" panose="02020603050405020304" charset="0"/>
                          <a:ea typeface="Times New Roman" panose="02020603050405020304" charset="0"/>
                        </a:rPr>
                        <a:t>9</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GuruNanda LLC</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100-150w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r h="430530">
                <a:tc>
                  <a:txBody>
                    <a:bodyPr/>
                    <a:p>
                      <a:pPr indent="0" algn="ctr">
                        <a:buNone/>
                      </a:pPr>
                      <a:r>
                        <a:rPr lang="en-US" sz="2000">
                          <a:latin typeface="Times New Roman" panose="02020603050405020304" charset="0"/>
                          <a:ea typeface="Times New Roman" panose="02020603050405020304" charset="0"/>
                        </a:rPr>
                        <a:t>10</a:t>
                      </a:r>
                      <a:endParaRPr lang="en-US" altLang="en-US" sz="2000">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BeautyChoiceUSA</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c>
                  <a:txBody>
                    <a:bodyPr/>
                    <a:p>
                      <a:pPr indent="0" algn="ctr">
                        <a:buNone/>
                      </a:pPr>
                      <a:r>
                        <a:rPr lang="en-US" sz="2000" b="0">
                          <a:solidFill>
                            <a:srgbClr val="000000"/>
                          </a:solidFill>
                          <a:latin typeface="Times New Roman" panose="02020603050405020304" charset="0"/>
                          <a:ea typeface="Times New Roman" panose="02020603050405020304" charset="0"/>
                        </a:rPr>
                        <a:t>100-150w</a:t>
                      </a:r>
                      <a:endParaRPr lang="en-US" altLang="en-US" sz="2000" b="0">
                        <a:solidFill>
                          <a:srgbClr val="000000"/>
                        </a:solidFill>
                        <a:latin typeface="Times New Roman" panose="02020603050405020304" charset="0"/>
                        <a:ea typeface="Times New Roman" panose="02020603050405020304" charset="0"/>
                      </a:endParaRPr>
                    </a:p>
                  </a:txBody>
                  <a:tcPr marL="12700" marR="12700" marT="12700" vert="horz" anchor="ctr" anchorCtr="0"/>
                </a:tc>
              </a:tr>
            </a:tbl>
          </a:graphicData>
        </a:graphic>
      </p:graphicFrame>
      <p:sp>
        <p:nvSpPr>
          <p:cNvPr id="15" name="TextBox 8"/>
          <p:cNvSpPr txBox="1"/>
          <p:nvPr/>
        </p:nvSpPr>
        <p:spPr>
          <a:xfrm>
            <a:off x="8001000" y="1943100"/>
            <a:ext cx="9848850" cy="5697220"/>
          </a:xfrm>
          <a:prstGeom prst="rect">
            <a:avLst/>
          </a:prstGeom>
          <a:ln>
            <a:noFill/>
          </a:ln>
        </p:spPr>
        <p:txBody>
          <a:bodyPr wrap="square" lIns="0" tIns="0" rIns="0" bIns="0" rtlCol="0" anchor="t" anchorCtr="0">
            <a:noAutofit/>
          </a:bodyPr>
          <a:p>
            <a:pPr indent="0" algn="just">
              <a:lnSpc>
                <a:spcPct val="120000"/>
              </a:lnSpc>
              <a:buFont typeface="Wingdings" panose="05000000000000000000" charset="0"/>
              <a:buNone/>
            </a:pPr>
            <a:r>
              <a:rPr sz="2200" b="1">
                <a:solidFill>
                  <a:srgbClr val="5F5DF8">
                    <a:alpha val="80000"/>
                  </a:srgbClr>
                </a:solidFill>
                <a:latin typeface="Times New Roman" panose="02020603050405020304" charset="0"/>
                <a:ea typeface="Times New Roman" panose="02020603050405020304" charset="0"/>
                <a:cs typeface="Times New Roman" panose="02020603050405020304" charset="0"/>
                <a:sym typeface="+mn-ea"/>
              </a:rPr>
              <a:t>EchoTik insights:</a:t>
            </a:r>
            <a:endParaRPr sz="2200" b="1">
              <a:solidFill>
                <a:srgbClr val="5F5DF8">
                  <a:alpha val="80000"/>
                </a:srgbClr>
              </a:solidFill>
              <a:latin typeface="Times New Roman" panose="02020603050405020304" charset="0"/>
              <a:ea typeface="Times New Roman" panose="02020603050405020304" charset="0"/>
              <a:cs typeface="Times New Roman" panose="02020603050405020304" charset="0"/>
              <a:sym typeface="+mn-ea"/>
            </a:endParaRPr>
          </a:p>
          <a:p>
            <a:pPr marL="285750" indent="-285750" algn="just">
              <a:lnSpc>
                <a:spcPct val="120000"/>
              </a:lnSpc>
              <a:buFont typeface="Wingdings" panose="05000000000000000000" charset="0"/>
              <a:buChar char=""/>
            </a:pPr>
            <a:r>
              <a:rPr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The market performance of beauty and personal care in the TikTok Shop US market is more segmented.</a:t>
            </a:r>
            <a:r>
              <a:rPr lang="en-US"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From the perspective of shop categories, unlike the relatively concentrated demand for skin care and makeup in the beauty and personal care market in Southeast Asia, the beauty and personal care market in the North American market is more mature, and users' demands are more segmented, presenting a diversified pattern. Not only makeup and skin care products, but also hair care, teeth whitening, and exotic Middle Eastern fragrances are all on the list.</a:t>
            </a:r>
            <a:endPar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285750" indent="-285750" algn="just">
              <a:lnSpc>
                <a:spcPct val="120000"/>
              </a:lnSpc>
              <a:buFont typeface="Wingdings" panose="05000000000000000000" charset="0"/>
              <a:buChar char=""/>
            </a:pPr>
            <a:r>
              <a:rPr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The shops that generate orders are mainly DTC independent site brands and white-label collection stores, focusing on cost performance.</a:t>
            </a:r>
            <a:r>
              <a:rPr lang="en-US"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Among the top 10 US shops in the third quarter, independent site DTC brands generated more orders. Including: The Beachwaver, MySmileUS, etc. Before joining the TikTok Shop closed-loop e-commerce, the products had a certain popularity and trust foundation in the market, and other shops mainly offer white-label products. The average price of shop products is around $30, focusing on cost performance.</a:t>
            </a:r>
            <a:endParaRPr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a:p>
            <a:pPr marL="285750" indent="-285750" algn="just">
              <a:lnSpc>
                <a:spcPct val="120000"/>
              </a:lnSpc>
              <a:buFont typeface="Wingdings" panose="05000000000000000000" charset="0"/>
              <a:buChar char=""/>
            </a:pPr>
            <a:r>
              <a:rPr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International beauty and personal care brands will join one after another, and market competition may intensify.</a:t>
            </a:r>
            <a:r>
              <a:rPr lang="en-US" sz="2000" b="1">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r>
              <a:rPr sz="20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It is reported that TikTok said that many well-known international beauty and personal care brands such as L'Oréal, Benefit, Olay, and e.l.f. have joined or are planning to join TikTok Shop. The entry of these brands will make the competition in the beauty and personal care market on TikTok Shop more intense, will also change the pattern of the TikTok beauty and personal care market, and attract a huge customer base for it.</a:t>
            </a:r>
            <a:r>
              <a:rPr sz="22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rPr>
              <a:t> </a:t>
            </a:r>
            <a:endParaRPr sz="2200">
              <a:solidFill>
                <a:srgbClr val="000000">
                  <a:alpha val="80000"/>
                </a:srgbClr>
              </a:solidFill>
              <a:latin typeface="Times New Roman" panose="02020603050405020304" charset="0"/>
              <a:ea typeface="Times New Roman" panose="02020603050405020304" charset="0"/>
              <a:cs typeface="Times New Roman" panose="02020603050405020304" charset="0"/>
              <a:sym typeface="+mn-ea"/>
            </a:endParaRPr>
          </a:p>
        </p:txBody>
      </p:sp>
      <p:pic>
        <p:nvPicPr>
          <p:cNvPr id="3" name="图片 2" descr="屏幕截图 2024-09-03 133747"/>
          <p:cNvPicPr>
            <a:picLocks noChangeAspect="1"/>
          </p:cNvPicPr>
          <p:nvPr/>
        </p:nvPicPr>
        <p:blipFill>
          <a:blip r:embed="rId3"/>
          <a:stretch>
            <a:fillRect/>
          </a:stretch>
        </p:blipFill>
        <p:spPr>
          <a:xfrm>
            <a:off x="16459200" y="56515"/>
            <a:ext cx="1695450" cy="628650"/>
          </a:xfrm>
          <a:prstGeom prst="rect">
            <a:avLst/>
          </a:prstGeom>
        </p:spPr>
      </p:pic>
      <p:sp>
        <p:nvSpPr>
          <p:cNvPr id="6" name="TextBox 11"/>
          <p:cNvSpPr txBox="1"/>
          <p:nvPr>
            <p:custDataLst>
              <p:tags r:id="rId4"/>
            </p:custDataLst>
          </p:nvPr>
        </p:nvSpPr>
        <p:spPr>
          <a:xfrm>
            <a:off x="685800" y="8343900"/>
            <a:ext cx="7673975" cy="397510"/>
          </a:xfrm>
          <a:prstGeom prst="rect">
            <a:avLst/>
          </a:prstGeom>
        </p:spPr>
        <p:txBody>
          <a:bodyPr wrap="square" lIns="0" tIns="0" rIns="0" bIns="0" rtlCol="0" anchor="t">
            <a:noAutofit/>
          </a:bodyPr>
          <a:p>
            <a:pPr algn="l">
              <a:lnSpc>
                <a:spcPct val="100000"/>
              </a:lnSpc>
            </a:pPr>
            <a:r>
              <a:rPr sz="1400">
                <a:solidFill>
                  <a:srgbClr val="000000">
                    <a:alpha val="60000"/>
                  </a:srgbClr>
                </a:solidFill>
                <a:latin typeface="Times New Roman" panose="02020603050405020304" charset="0"/>
                <a:ea typeface="Times New Roman" panose="02020603050405020304" charset="0"/>
              </a:rPr>
              <a:t>*Data source: EchoTik (https://echotik.live).</a:t>
            </a:r>
            <a:endParaRPr sz="1400">
              <a:solidFill>
                <a:srgbClr val="000000">
                  <a:alpha val="60000"/>
                </a:srgbClr>
              </a:solidFill>
              <a:latin typeface="Times New Roman" panose="02020603050405020304" charset="0"/>
              <a:ea typeface="Times New Roman" panose="02020603050405020304" charset="0"/>
            </a:endParaRPr>
          </a:p>
          <a:p>
            <a:pPr algn="l">
              <a:lnSpc>
                <a:spcPct val="100000"/>
              </a:lnSpc>
            </a:pPr>
            <a:r>
              <a:rPr sz="1400">
                <a:solidFill>
                  <a:srgbClr val="000000">
                    <a:alpha val="60000"/>
                  </a:srgbClr>
                </a:solidFill>
                <a:latin typeface="Times New Roman" panose="02020603050405020304" charset="0"/>
                <a:ea typeface="Times New Roman" panose="02020603050405020304" charset="0"/>
              </a:rPr>
              <a:t>Statistical time: From July 1, 2023 to September 30, 2023.</a:t>
            </a:r>
            <a:endParaRPr lang="zh-CN" altLang="en-US" sz="1400">
              <a:solidFill>
                <a:srgbClr val="000000">
                  <a:alpha val="60000"/>
                </a:srgbClr>
              </a:solidFill>
              <a:latin typeface="Times New Roman" panose="02020603050405020304" charset="0"/>
              <a:ea typeface="Times New Roman" panose="02020603050405020304" charset="0"/>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TABLE_ENDDRAG_ORIGIN_RECT" val="269*349"/>
  <p:tag name="TABLE_ENDDRAG_RECT" val="696*317*269*349"/>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TABLE_ENDDRAG_ORIGIN_RECT" val="555*400"/>
  <p:tag name="TABLE_ENDDRAG_RECT" val="54*225*555*400"/>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TABLE_ENDDRAG_ORIGIN_RECT" val="531*420"/>
  <p:tag name="TABLE_ENDDRAG_RECT" val="54*213*531*420"/>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commondata" val="eyJoZGlkIjoiNWFmY2RjMWNiMjY1ZjEwNTI4ZjNkYTJmNzRmMzIyMTM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TABLE_ENDDRAG_ORIGIN_RECT" val="483*242"/>
  <p:tag name="TABLE_ENDDRAG_RECT" val="66*183*483*242"/>
</p:tagLst>
</file>

<file path=ppt/tags/tag5.xml><?xml version="1.0" encoding="utf-8"?>
<p:tagLst xmlns:p="http://schemas.openxmlformats.org/presentationml/2006/main">
  <p:tag name="TABLE_ENDDRAG_ORIGIN_RECT" val="483*260"/>
  <p:tag name="TABLE_ENDDRAG_RECT" val="60*453*483*260"/>
</p:tagLst>
</file>

<file path=ppt/tags/tag6.xml><?xml version="1.0" encoding="utf-8"?>
<p:tagLst xmlns:p="http://schemas.openxmlformats.org/presentationml/2006/main">
  <p:tag name="TABLE_ENDDRAG_ORIGIN_RECT" val="472*237"/>
  <p:tag name="TABLE_ENDDRAG_RECT" val="66*429*472*237"/>
</p:tagLst>
</file>

<file path=ppt/tags/tag7.xml><?xml version="1.0" encoding="utf-8"?>
<p:tagLst xmlns:p="http://schemas.openxmlformats.org/presentationml/2006/main">
  <p:tag name="TABLE_ENDDRAG_ORIGIN_RECT" val="577*444"/>
  <p:tag name="TABLE_ENDDRAG_RECT" val="74*207*577*444"/>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TABLE_ENDDRAG_ORIGIN_RECT" val="577*423"/>
  <p:tag name="TABLE_ENDDRAG_RECT" val="47*204*577*4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37060</Words>
  <Application>WPS 演示</Application>
  <PresentationFormat>On-screen Show (4:3)</PresentationFormat>
  <Paragraphs>743</Paragraphs>
  <Slides>22</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Arial</vt:lpstr>
      <vt:lpstr>宋体</vt:lpstr>
      <vt:lpstr>Wingdings</vt:lpstr>
      <vt:lpstr>Times New Roman</vt:lpstr>
      <vt:lpstr>Wingdings</vt:lpstr>
      <vt:lpstr>微软雅黑</vt:lpstr>
      <vt:lpstr>Arial Unicode MS</vt:lpstr>
      <vt:lpstr>Calibri</vt:lpstr>
      <vt:lpstr>Arial</vt:lpstr>
      <vt:lpstr>汉仪颜楷W</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TikTok美妆个护行业趋势报告</dc:title>
  <dc:creator/>
  <cp:lastModifiedBy>♡bilibili_CocoCC♡</cp:lastModifiedBy>
  <cp:revision>214</cp:revision>
  <dcterms:created xsi:type="dcterms:W3CDTF">2023-11-14T12:35:00Z</dcterms:created>
  <dcterms:modified xsi:type="dcterms:W3CDTF">2024-09-06T14:16:15Z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9A04C5479F3B747699525365DFD72551_43</vt:lpwstr>
  </property>
  <property fmtid="{D5CDD505-2E9C-101B-9397-08002B2CF9AE}" pid="3" name="KSOProductBuildVer">
    <vt:lpwstr>2052-12.1.0.15374</vt:lpwstr>
  </property>
</Properties>
</file>